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75" r:id="rId11"/>
    <p:sldId id="264" r:id="rId12"/>
    <p:sldId id="265" r:id="rId13"/>
    <p:sldId id="266" r:id="rId14"/>
    <p:sldId id="267" r:id="rId15"/>
    <p:sldId id="268" r:id="rId16"/>
    <p:sldId id="269" r:id="rId17"/>
    <p:sldId id="270" r:id="rId18"/>
    <p:sldId id="271" r:id="rId19"/>
    <p:sldId id="272" r:id="rId20"/>
    <p:sldId id="273" r:id="rId21"/>
    <p:sldId id="274" r:id="rId22"/>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96" d="100"/>
          <a:sy n="96" d="100"/>
        </p:scale>
        <p:origin x="61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gs" Target="tags/tag4.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670951563940486"/>
          <c:y val="0.118645675877521"/>
          <c:w val="0.906483312509124"/>
          <c:h val="0.772894858730894"/>
        </c:manualLayout>
      </c:layout>
      <c:lineChart>
        <c:grouping val="standard"/>
        <c:varyColors val="0"/>
        <c:ser>
          <c:idx val="0"/>
          <c:order val="0"/>
          <c:tx>
            <c:strRef>
              <c:f>Sheet1!$B$1</c:f>
              <c:strCache>
                <c:ptCount val="1"/>
                <c:pt idx="0">
                  <c:v>plan</c:v>
                </c:pt>
              </c:strCache>
            </c:strRef>
          </c:tx>
          <c:spPr>
            <a:ln w="28575" cap="rnd">
              <a:solidFill>
                <a:schemeClr val="accent1"/>
              </a:solidFill>
              <a:round/>
            </a:ln>
            <a:effectLst/>
          </c:spPr>
          <c:marker>
            <c:symbol val="none"/>
          </c:marker>
          <c:dLbls>
            <c:delete val="1"/>
          </c:dLbls>
          <c:cat>
            <c:numRef>
              <c:f>Sheet1!$A$2:$A$10</c:f>
              <c:numCache>
                <c:formatCode>General</c:formatCode>
                <c:ptCount val="9"/>
                <c:pt idx="0">
                  <c:v>4.3</c:v>
                </c:pt>
                <c:pt idx="1">
                  <c:v>4.9</c:v>
                </c:pt>
                <c:pt idx="2">
                  <c:v>4.17</c:v>
                </c:pt>
                <c:pt idx="3">
                  <c:v>4.24</c:v>
                </c:pt>
                <c:pt idx="4">
                  <c:v>5.1</c:v>
                </c:pt>
                <c:pt idx="5">
                  <c:v>5.8</c:v>
                </c:pt>
                <c:pt idx="6">
                  <c:v>5.15</c:v>
                </c:pt>
                <c:pt idx="7">
                  <c:v>5.22</c:v>
                </c:pt>
                <c:pt idx="8">
                  <c:v>5.29</c:v>
                </c:pt>
              </c:numCache>
            </c:numRef>
          </c:cat>
          <c:val>
            <c:numRef>
              <c:f>Sheet1!$B$2:$B$10</c:f>
              <c:numCache>
                <c:formatCode>General</c:formatCode>
                <c:ptCount val="9"/>
                <c:pt idx="0">
                  <c:v>0</c:v>
                </c:pt>
                <c:pt idx="1" c:formatCode="0%">
                  <c:v>0.15</c:v>
                </c:pt>
                <c:pt idx="2" c:formatCode="0%">
                  <c:v>0.3</c:v>
                </c:pt>
                <c:pt idx="3" c:formatCode="0%">
                  <c:v>0.45</c:v>
                </c:pt>
                <c:pt idx="4" c:formatCode="0%">
                  <c:v>0.6</c:v>
                </c:pt>
                <c:pt idx="5" c:formatCode="0%">
                  <c:v>0.6</c:v>
                </c:pt>
                <c:pt idx="6" c:formatCode="0%">
                  <c:v>0.75</c:v>
                </c:pt>
                <c:pt idx="7" c:formatCode="0%">
                  <c:v>0.9</c:v>
                </c:pt>
                <c:pt idx="8" c:formatCode="0%">
                  <c:v>1</c:v>
                </c:pt>
              </c:numCache>
            </c:numRef>
          </c:val>
          <c:smooth val="0"/>
        </c:ser>
        <c:ser>
          <c:idx val="1"/>
          <c:order val="1"/>
          <c:tx>
            <c:strRef>
              <c:f>Sheet1!$C$1</c:f>
              <c:strCache>
                <c:ptCount val="1"/>
                <c:pt idx="0">
                  <c:v>actual</c:v>
                </c:pt>
              </c:strCache>
            </c:strRef>
          </c:tx>
          <c:spPr>
            <a:ln w="28575" cap="rnd">
              <a:solidFill>
                <a:schemeClr val="accent2"/>
              </a:solidFill>
              <a:round/>
            </a:ln>
            <a:effectLst/>
          </c:spPr>
          <c:marker>
            <c:symbol val="none"/>
          </c:marker>
          <c:dLbls>
            <c:delete val="1"/>
          </c:dLbls>
          <c:cat>
            <c:numRef>
              <c:f>Sheet1!$A$2:$A$10</c:f>
              <c:numCache>
                <c:formatCode>General</c:formatCode>
                <c:ptCount val="9"/>
                <c:pt idx="0">
                  <c:v>4.3</c:v>
                </c:pt>
                <c:pt idx="1">
                  <c:v>4.9</c:v>
                </c:pt>
                <c:pt idx="2">
                  <c:v>4.17</c:v>
                </c:pt>
                <c:pt idx="3">
                  <c:v>4.24</c:v>
                </c:pt>
                <c:pt idx="4">
                  <c:v>5.1</c:v>
                </c:pt>
                <c:pt idx="5">
                  <c:v>5.8</c:v>
                </c:pt>
                <c:pt idx="6">
                  <c:v>5.15</c:v>
                </c:pt>
                <c:pt idx="7">
                  <c:v>5.22</c:v>
                </c:pt>
                <c:pt idx="8">
                  <c:v>5.29</c:v>
                </c:pt>
              </c:numCache>
            </c:numRef>
          </c:cat>
          <c:val>
            <c:numRef>
              <c:f>Sheet1!$C$2:$C$10</c:f>
              <c:numCache>
                <c:formatCode>General</c:formatCode>
                <c:ptCount val="9"/>
                <c:pt idx="0">
                  <c:v>0</c:v>
                </c:pt>
                <c:pt idx="1" c:formatCode="0%">
                  <c:v>0.15</c:v>
                </c:pt>
                <c:pt idx="2" c:formatCode="0%">
                  <c:v>0.25</c:v>
                </c:pt>
                <c:pt idx="3" c:formatCode="0%">
                  <c:v>0.4</c:v>
                </c:pt>
                <c:pt idx="4" c:formatCode="0%">
                  <c:v>0.4</c:v>
                </c:pt>
                <c:pt idx="5" c:formatCode="0%">
                  <c:v>0.6</c:v>
                </c:pt>
                <c:pt idx="6" c:formatCode="0%">
                  <c:v>0.7</c:v>
                </c:pt>
                <c:pt idx="7" c:formatCode="0%">
                  <c:v>0.8</c:v>
                </c:pt>
                <c:pt idx="8" c:formatCode="0%">
                  <c:v>1</c:v>
                </c:pt>
              </c:numCache>
            </c:numRef>
          </c:val>
          <c:smooth val="0"/>
        </c:ser>
        <c:dLbls>
          <c:showLegendKey val="0"/>
          <c:showVal val="0"/>
          <c:showCatName val="0"/>
          <c:showSerName val="0"/>
          <c:showPercent val="0"/>
          <c:showBubbleSize val="0"/>
        </c:dLbls>
        <c:marker val="0"/>
        <c:smooth val="0"/>
        <c:axId val="641019232"/>
        <c:axId val="641015872"/>
      </c:lineChart>
      <c:catAx>
        <c:axId val="641019232"/>
        <c:scaling>
          <c:orientation val="minMax"/>
        </c:scaling>
        <c:delete val="0"/>
        <c:axPos val="b"/>
        <c:title>
          <c:tx>
            <c:rich>
              <a:bodyPr rot="0" spcFirstLastPara="1" vertOverflow="ellipsis" vert="horz" wrap="square" anchor="ctr" anchorCtr="1"/>
              <a:lstStyle/>
              <a:p>
                <a:pPr>
                  <a:defRPr lang="zh-CN" sz="1000" b="0" i="0" u="none" strike="noStrike" kern="1200" baseline="0">
                    <a:solidFill>
                      <a:schemeClr val="tx1">
                        <a:lumMod val="65000"/>
                        <a:lumOff val="35000"/>
                      </a:schemeClr>
                    </a:solidFill>
                    <a:latin typeface="+mn-lt"/>
                    <a:ea typeface="+mn-ea"/>
                    <a:cs typeface="+mn-cs"/>
                  </a:defRPr>
                </a:pPr>
                <a:r>
                  <a:rPr lang="en-US" altLang="zh-CN"/>
                  <a:t>start time</a:t>
                </a:r>
                <a:endParaRPr lang="zh-CN" altLang="en-US"/>
              </a:p>
            </c:rich>
          </c:tx>
          <c:layout>
            <c:manualLayout>
              <c:xMode val="edge"/>
              <c:yMode val="edge"/>
              <c:x val="0.847380305586767"/>
              <c:y val="0.944647226018657"/>
            </c:manualLayout>
          </c:layout>
          <c:overlay val="0"/>
          <c:spPr>
            <a:noFill/>
            <a:ln>
              <a:noFill/>
            </a:ln>
            <a:effectLst/>
          </c:spPr>
        </c:title>
        <c:numFmt formatCode="@"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641015872"/>
        <c:crosses val="autoZero"/>
        <c:auto val="1"/>
        <c:lblAlgn val="ctr"/>
        <c:lblOffset val="100"/>
        <c:noMultiLvlLbl val="0"/>
      </c:catAx>
      <c:valAx>
        <c:axId val="641015872"/>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zh-CN" sz="1000" b="0" i="0" u="none" strike="noStrike" kern="1200" baseline="0">
                    <a:solidFill>
                      <a:schemeClr val="tx1">
                        <a:lumMod val="65000"/>
                        <a:lumOff val="35000"/>
                      </a:schemeClr>
                    </a:solidFill>
                    <a:latin typeface="+mn-lt"/>
                    <a:ea typeface="+mn-ea"/>
                    <a:cs typeface="+mn-cs"/>
                  </a:defRPr>
                </a:pPr>
                <a:r>
                  <a:rPr lang="en-US" altLang="zh-CN"/>
                  <a:t>Project completion</a:t>
                </a:r>
                <a:endParaRPr lang="zh-CN" altLang="en-US"/>
              </a:p>
            </c:rich>
          </c:tx>
          <c:layout/>
          <c:overlay val="0"/>
          <c:spPr>
            <a:noFill/>
            <a:ln>
              <a:noFill/>
            </a:ln>
            <a:effectLst/>
          </c:sp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641019232"/>
        <c:crosses val="autoZero"/>
        <c:crossBetween val="between"/>
      </c:valAx>
      <c:spPr>
        <a:noFill/>
        <a:ln>
          <a:noFill/>
        </a:ln>
        <a:effectLst/>
      </c:spPr>
    </c:plotArea>
    <c:legend>
      <c:legendPos val="b"/>
      <c:layout>
        <c:manualLayout>
          <c:xMode val="edge"/>
          <c:yMode val="edge"/>
          <c:x val="0.349587516271235"/>
          <c:y val="0.931063486973622"/>
          <c:w val="0.25303215017699"/>
          <c:h val="0.0630802109488636"/>
        </c:manualLayout>
      </c:layout>
      <c:overlay val="0"/>
      <c:spPr>
        <a:noFill/>
        <a:ln>
          <a:noFill/>
        </a:ln>
        <a:effectLst/>
      </c:spPr>
      <c:txPr>
        <a:bodyPr rot="0" spcFirstLastPara="1"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82F4552-BBFC-494D-9C82-83420A2F70F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0D3009-5573-4F11-B6AF-40A773BCC857}"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82F4552-BBFC-494D-9C82-83420A2F70F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0D3009-5573-4F11-B6AF-40A773BCC85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82F4552-BBFC-494D-9C82-83420A2F70F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0D3009-5573-4F11-B6AF-40A773BCC85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82F4552-BBFC-494D-9C82-83420A2F70F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0D3009-5573-4F11-B6AF-40A773BCC85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82F4552-BBFC-494D-9C82-83420A2F70F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90D3009-5573-4F11-B6AF-40A773BCC85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282F4552-BBFC-494D-9C82-83420A2F70F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0D3009-5573-4F11-B6AF-40A773BCC85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282F4552-BBFC-494D-9C82-83420A2F70F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90D3009-5573-4F11-B6AF-40A773BCC85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82F4552-BBFC-494D-9C82-83420A2F70F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90D3009-5573-4F11-B6AF-40A773BCC85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82F4552-BBFC-494D-9C82-83420A2F70F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90D3009-5573-4F11-B6AF-40A773BCC85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82F4552-BBFC-494D-9C82-83420A2F70F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0D3009-5573-4F11-B6AF-40A773BCC85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82F4552-BBFC-494D-9C82-83420A2F70F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90D3009-5573-4F11-B6AF-40A773BCC85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2F4552-BBFC-494D-9C82-83420A2F70F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0D3009-5573-4F11-B6AF-40A773BCC85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4.png"/><Relationship Id="rId2" Type="http://schemas.microsoft.com/office/2007/relationships/media" Target="../media/media1.mp4"/><Relationship Id="rId1" Type="http://schemas.openxmlformats.org/officeDocument/2006/relationships/video" Target="../media/media1.mp4"/></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microsoft.com/office/2007/relationships/media" Target="../media/media2.mp4"/><Relationship Id="rId1" Type="http://schemas.openxmlformats.org/officeDocument/2006/relationships/video" Target="../media/media2.mp4"/></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png"/><Relationship Id="rId2" Type="http://schemas.microsoft.com/office/2007/relationships/media" Target="../media/media3.mp4"/><Relationship Id="rId1" Type="http://schemas.openxmlformats.org/officeDocument/2006/relationships/video" Target="../media/media3.mp4"/></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png"/><Relationship Id="rId2" Type="http://schemas.microsoft.com/office/2007/relationships/media" Target="../media/media4.mp4"/><Relationship Id="rId1" Type="http://schemas.openxmlformats.org/officeDocument/2006/relationships/video" Target="../media/media4.mp4"/></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tags" Target="../tags/tag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tags" Target="../tags/tag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635" y="0"/>
            <a:ext cx="12191365" cy="6858000"/>
          </a:xfrm>
          <a:prstGeom prst="rect">
            <a:avLst/>
          </a:prstGeom>
          <a:solidFill>
            <a:srgbClr val="F4F4F4"/>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pic>
        <p:nvPicPr>
          <p:cNvPr id="4" name="Picture 3"/>
          <p:cNvPicPr>
            <a:picLocks noChangeAspect="1" noChangeArrowheads="1"/>
          </p:cNvPicPr>
          <p:nvPr/>
        </p:nvPicPr>
        <p:blipFill rotWithShape="1">
          <a:blip r:embed="rId1" cstate="print">
            <a:duotone>
              <a:schemeClr val="bg2">
                <a:shade val="45000"/>
                <a:satMod val="135000"/>
              </a:schemeClr>
              <a:prstClr val="white"/>
            </a:duotone>
            <a:extLst>
              <a:ext uri="{28A0092B-C50C-407E-A947-70E740481C1C}">
                <a14:useLocalDpi xmlns:a14="http://schemas.microsoft.com/office/drawing/2010/main" val="0"/>
              </a:ext>
            </a:extLst>
          </a:blip>
          <a:srcRect l="2767" r="7205" b="57679"/>
          <a:stretch>
            <a:fillRect/>
          </a:stretch>
        </p:blipFill>
        <p:spPr bwMode="auto">
          <a:xfrm rot="10800000">
            <a:off x="2253857" y="4221405"/>
            <a:ext cx="7272808" cy="469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13"/>
          <p:cNvSpPr txBox="1"/>
          <p:nvPr/>
        </p:nvSpPr>
        <p:spPr>
          <a:xfrm>
            <a:off x="1441450" y="3429000"/>
            <a:ext cx="9309100" cy="521970"/>
          </a:xfrm>
          <a:prstGeom prst="rect">
            <a:avLst/>
          </a:prstGeom>
          <a:noFill/>
          <a:ln w="9525">
            <a:noFill/>
          </a:ln>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eaLnBrk="1" hangingPunct="1"/>
            <a:r>
              <a:rPr lang="zh-CN" altLang="en-US" sz="2800" b="1" dirty="0">
                <a:solidFill>
                  <a:srgbClr val="072063"/>
                </a:solidFill>
                <a:latin typeface="Arial" panose="020B0604020202020204" pitchFamily="34" charset="0"/>
              </a:rPr>
              <a:t>Reading </a:t>
            </a:r>
            <a:r>
              <a:rPr lang="en-US" altLang="zh-CN" sz="2800" b="1" dirty="0">
                <a:solidFill>
                  <a:srgbClr val="072063"/>
                </a:solidFill>
                <a:latin typeface="Arial" panose="020B0604020202020204" pitchFamily="34" charset="0"/>
              </a:rPr>
              <a:t>C</a:t>
            </a:r>
            <a:r>
              <a:rPr lang="zh-CN" altLang="en-US" sz="2800" b="1" dirty="0">
                <a:solidFill>
                  <a:srgbClr val="072063"/>
                </a:solidFill>
                <a:latin typeface="Arial" panose="020B0604020202020204" pitchFamily="34" charset="0"/>
              </a:rPr>
              <a:t>omprehension </a:t>
            </a:r>
            <a:r>
              <a:rPr lang="en-US" altLang="zh-CN" sz="2800" b="1" dirty="0">
                <a:solidFill>
                  <a:srgbClr val="072063"/>
                </a:solidFill>
                <a:latin typeface="Arial" panose="020B0604020202020204" pitchFamily="34" charset="0"/>
              </a:rPr>
              <a:t>Q</a:t>
            </a:r>
            <a:r>
              <a:rPr lang="zh-CN" altLang="en-US" sz="2800" b="1" dirty="0">
                <a:solidFill>
                  <a:srgbClr val="072063"/>
                </a:solidFill>
                <a:latin typeface="Arial" panose="020B0604020202020204" pitchFamily="34" charset="0"/>
              </a:rPr>
              <a:t>uestion </a:t>
            </a:r>
            <a:r>
              <a:rPr lang="en-US" altLang="zh-CN" sz="2800" b="1" dirty="0">
                <a:solidFill>
                  <a:srgbClr val="072063"/>
                </a:solidFill>
                <a:latin typeface="Arial" panose="020B0604020202020204" pitchFamily="34" charset="0"/>
              </a:rPr>
              <a:t>A</a:t>
            </a:r>
            <a:r>
              <a:rPr lang="zh-CN" altLang="en-US" sz="2800" b="1" dirty="0">
                <a:solidFill>
                  <a:srgbClr val="072063"/>
                </a:solidFill>
                <a:latin typeface="Arial" panose="020B0604020202020204" pitchFamily="34" charset="0"/>
              </a:rPr>
              <a:t>nswering </a:t>
            </a:r>
            <a:r>
              <a:rPr lang="en-US" altLang="zh-CN" sz="2800" b="1" dirty="0">
                <a:solidFill>
                  <a:srgbClr val="072063"/>
                </a:solidFill>
                <a:latin typeface="Arial" panose="020B0604020202020204" pitchFamily="34" charset="0"/>
              </a:rPr>
              <a:t>S</a:t>
            </a:r>
            <a:r>
              <a:rPr lang="zh-CN" altLang="en-US" sz="2800" b="1" dirty="0">
                <a:solidFill>
                  <a:srgbClr val="072063"/>
                </a:solidFill>
                <a:latin typeface="Arial" panose="020B0604020202020204" pitchFamily="34" charset="0"/>
              </a:rPr>
              <a:t>ystem</a:t>
            </a:r>
            <a:endParaRPr lang="zh-CN" altLang="en-US" sz="2800" b="1" dirty="0">
              <a:solidFill>
                <a:srgbClr val="072063"/>
              </a:solidFill>
              <a:latin typeface="Arial" panose="020B0604020202020204" pitchFamily="34" charset="0"/>
            </a:endParaRPr>
          </a:p>
        </p:txBody>
      </p:sp>
      <p:sp>
        <p:nvSpPr>
          <p:cNvPr id="6" name="TextBox 18"/>
          <p:cNvSpPr txBox="1"/>
          <p:nvPr/>
        </p:nvSpPr>
        <p:spPr>
          <a:xfrm>
            <a:off x="6319520" y="4835207"/>
            <a:ext cx="4386580" cy="368300"/>
          </a:xfrm>
          <a:prstGeom prst="rect">
            <a:avLst/>
          </a:prstGeom>
          <a:noFill/>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defTabSz="914400" eaLnBrk="1" fontAlgn="auto" hangingPunct="1">
              <a:spcBef>
                <a:spcPts val="0"/>
              </a:spcBef>
              <a:spcAft>
                <a:spcPts val="0"/>
              </a:spcAft>
              <a:buClrTx/>
              <a:buSzTx/>
              <a:buFontTx/>
              <a:defRPr/>
            </a:pPr>
            <a:r>
              <a:rPr kumimoji="0" lang="zh-CN" altLang="en-US" b="1" kern="1200" cap="none" spc="0" normalizeH="0" baseline="0" noProof="0" dirty="0">
                <a:solidFill>
                  <a:srgbClr val="072063"/>
                </a:solidFill>
                <a:latin typeface="+mn-lt"/>
                <a:ea typeface="+mn-ea"/>
                <a:cs typeface="+mn-cs"/>
              </a:rPr>
              <a:t>小组成员：刘浩洋</a:t>
            </a:r>
            <a:r>
              <a:rPr kumimoji="0" lang="en-US" altLang="zh-CN" b="1" kern="1200" cap="none" spc="0" normalizeH="0" baseline="0" noProof="0" dirty="0">
                <a:solidFill>
                  <a:srgbClr val="072063"/>
                </a:solidFill>
                <a:latin typeface="+mn-lt"/>
                <a:ea typeface="+mn-ea"/>
                <a:cs typeface="+mn-cs"/>
              </a:rPr>
              <a:t> </a:t>
            </a:r>
            <a:r>
              <a:rPr kumimoji="0" lang="zh-CN" altLang="en-US" b="1" kern="1200" cap="none" spc="0" normalizeH="0" baseline="0" noProof="0" dirty="0">
                <a:solidFill>
                  <a:srgbClr val="072063"/>
                </a:solidFill>
                <a:latin typeface="+mn-lt"/>
                <a:ea typeface="+mn-ea"/>
                <a:cs typeface="+mn-cs"/>
              </a:rPr>
              <a:t>蔡世鹏</a:t>
            </a:r>
            <a:r>
              <a:rPr kumimoji="0" lang="en-US" altLang="zh-CN" b="1" kern="1200" cap="none" spc="0" normalizeH="0" baseline="0" noProof="0" dirty="0">
                <a:solidFill>
                  <a:srgbClr val="072063"/>
                </a:solidFill>
                <a:latin typeface="+mn-lt"/>
                <a:ea typeface="+mn-ea"/>
                <a:cs typeface="+mn-cs"/>
              </a:rPr>
              <a:t> </a:t>
            </a:r>
            <a:r>
              <a:rPr kumimoji="0" lang="zh-CN" altLang="en-US" b="1" kern="1200" cap="none" spc="0" normalizeH="0" baseline="0" noProof="0" dirty="0">
                <a:solidFill>
                  <a:srgbClr val="072063"/>
                </a:solidFill>
                <a:latin typeface="+mn-lt"/>
                <a:ea typeface="+mn-ea"/>
                <a:cs typeface="+mn-cs"/>
              </a:rPr>
              <a:t>史周胤</a:t>
            </a:r>
            <a:r>
              <a:rPr kumimoji="0" lang="en-US" altLang="zh-CN" b="1" kern="1200" cap="none" spc="0" normalizeH="0" baseline="0" noProof="0" dirty="0">
                <a:solidFill>
                  <a:srgbClr val="072063"/>
                </a:solidFill>
                <a:latin typeface="+mn-lt"/>
                <a:ea typeface="+mn-ea"/>
                <a:cs typeface="+mn-cs"/>
              </a:rPr>
              <a:t> </a:t>
            </a:r>
            <a:r>
              <a:rPr kumimoji="0" lang="zh-CN" altLang="en-US" b="1" kern="1200" cap="none" spc="0" normalizeH="0" baseline="0" noProof="0" dirty="0">
                <a:solidFill>
                  <a:srgbClr val="072063"/>
                </a:solidFill>
                <a:latin typeface="+mn-lt"/>
                <a:ea typeface="+mn-ea"/>
                <a:cs typeface="+mn-cs"/>
              </a:rPr>
              <a:t>许润轩</a:t>
            </a:r>
            <a:r>
              <a:rPr kumimoji="0" lang="en-US" altLang="zh-CN" b="1" kern="1200" cap="none" spc="0" normalizeH="0" baseline="0" noProof="0" dirty="0">
                <a:solidFill>
                  <a:srgbClr val="072063"/>
                </a:solidFill>
                <a:latin typeface="+mn-lt"/>
                <a:ea typeface="+mn-ea"/>
                <a:cs typeface="+mn-cs"/>
              </a:rPr>
              <a:t>  </a:t>
            </a:r>
            <a:endParaRPr kumimoji="0" lang="en-US" altLang="zh-CN" b="1" kern="1200" cap="none" spc="0" normalizeH="0" baseline="0" noProof="0" dirty="0">
              <a:solidFill>
                <a:srgbClr val="072063"/>
              </a:solidFill>
              <a:latin typeface="+mn-lt"/>
              <a:ea typeface="+mn-ea"/>
              <a:cs typeface="+mn-cs"/>
            </a:endParaRPr>
          </a:p>
        </p:txBody>
      </p:sp>
      <p:sp>
        <p:nvSpPr>
          <p:cNvPr id="7" name="TextBox 26"/>
          <p:cNvSpPr txBox="1"/>
          <p:nvPr/>
        </p:nvSpPr>
        <p:spPr>
          <a:xfrm>
            <a:off x="4091305" y="4835207"/>
            <a:ext cx="1325880" cy="368300"/>
          </a:xfrm>
          <a:prstGeom prst="rect">
            <a:avLst/>
          </a:prstGeom>
          <a:noFill/>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defTabSz="914400" eaLnBrk="1" fontAlgn="auto" hangingPunct="1">
              <a:spcBef>
                <a:spcPts val="0"/>
              </a:spcBef>
              <a:spcAft>
                <a:spcPts val="0"/>
              </a:spcAft>
              <a:buClrTx/>
              <a:buSzTx/>
              <a:buFontTx/>
              <a:defRPr/>
            </a:pPr>
            <a:r>
              <a:rPr kumimoji="0" lang="zh-CN" altLang="en-US" b="1" kern="1200" cap="none" spc="0" normalizeH="0" baseline="0" noProof="0" dirty="0">
                <a:solidFill>
                  <a:srgbClr val="072063"/>
                </a:solidFill>
                <a:latin typeface="+mn-lt"/>
                <a:ea typeface="+mn-ea"/>
                <a:cs typeface="+mn-cs"/>
              </a:rPr>
              <a:t>老师：刘晋</a:t>
            </a:r>
            <a:endParaRPr kumimoji="0" lang="zh-CN" altLang="en-US" b="1" kern="1200" cap="none" spc="0" normalizeH="0" baseline="0" noProof="0" dirty="0">
              <a:solidFill>
                <a:srgbClr val="072063"/>
              </a:solidFill>
              <a:latin typeface="+mn-lt"/>
              <a:ea typeface="+mn-ea"/>
              <a:cs typeface="+mn-cs"/>
            </a:endParaRPr>
          </a:p>
        </p:txBody>
      </p:sp>
      <p:pic>
        <p:nvPicPr>
          <p:cNvPr id="8" name="图片 7"/>
          <p:cNvPicPr>
            <a:picLocks noChangeAspect="1"/>
          </p:cNvPicPr>
          <p:nvPr/>
        </p:nvPicPr>
        <p:blipFill>
          <a:blip r:embed="rId2"/>
          <a:stretch>
            <a:fillRect/>
          </a:stretch>
        </p:blipFill>
        <p:spPr>
          <a:xfrm>
            <a:off x="4091305" y="1654492"/>
            <a:ext cx="3073400" cy="1022350"/>
          </a:xfrm>
          <a:prstGeom prst="rect">
            <a:avLst/>
          </a:prstGeom>
          <a:noFill/>
          <a:ln w="9525">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636103" y="304799"/>
            <a:ext cx="1623391" cy="841513"/>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Risk Plan</a:t>
            </a:r>
            <a:endParaRPr lang="zh-CN" altLang="en-US" dirty="0">
              <a:solidFill>
                <a:schemeClr val="bg1"/>
              </a:solidFill>
            </a:endParaRPr>
          </a:p>
        </p:txBody>
      </p:sp>
      <p:graphicFrame>
        <p:nvGraphicFramePr>
          <p:cNvPr id="5" name="表格 4"/>
          <p:cNvGraphicFramePr>
            <a:graphicFrameLocks noGrp="1"/>
          </p:cNvGraphicFramePr>
          <p:nvPr/>
        </p:nvGraphicFramePr>
        <p:xfrm>
          <a:off x="2083904" y="1855307"/>
          <a:ext cx="8024192" cy="4697894"/>
        </p:xfrm>
        <a:graphic>
          <a:graphicData uri="http://schemas.openxmlformats.org/drawingml/2006/table">
            <a:tbl>
              <a:tblPr>
                <a:tableStyleId>{3C2FFA5D-87B4-456A-9821-1D502468CF0F}</a:tableStyleId>
              </a:tblPr>
              <a:tblGrid>
                <a:gridCol w="2912272"/>
                <a:gridCol w="2912272"/>
                <a:gridCol w="2199648"/>
              </a:tblGrid>
              <a:tr h="313192">
                <a:tc>
                  <a:txBody>
                    <a:bodyPr/>
                    <a:lstStyle/>
                    <a:p>
                      <a:pPr marL="0" marR="0" algn="ctr">
                        <a:spcBef>
                          <a:spcPts val="0"/>
                        </a:spcBef>
                        <a:spcAft>
                          <a:spcPts val="0"/>
                        </a:spcAft>
                      </a:pPr>
                      <a:r>
                        <a:rPr lang="en-US" sz="1000" kern="0">
                          <a:effectLst/>
                        </a:rPr>
                        <a:t>RBS  level 0</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ctr">
                        <a:spcBef>
                          <a:spcPts val="0"/>
                        </a:spcBef>
                        <a:spcAft>
                          <a:spcPts val="0"/>
                        </a:spcAft>
                      </a:pPr>
                      <a:r>
                        <a:rPr lang="en-US" sz="1000" kern="0">
                          <a:effectLst/>
                        </a:rPr>
                        <a:t>RBS level 1</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ctr">
                        <a:spcBef>
                          <a:spcPts val="0"/>
                        </a:spcBef>
                        <a:spcAft>
                          <a:spcPts val="0"/>
                        </a:spcAft>
                      </a:pPr>
                      <a:r>
                        <a:rPr lang="en-US" sz="1000" kern="0">
                          <a:effectLst/>
                        </a:rPr>
                        <a:t>RBS level 2</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508939">
                <a:tc rowSpan="9">
                  <a:txBody>
                    <a:bodyPr/>
                    <a:lstStyle/>
                    <a:p>
                      <a:pPr marL="0" marR="0" algn="ctr">
                        <a:spcBef>
                          <a:spcPts val="0"/>
                        </a:spcBef>
                        <a:spcAft>
                          <a:spcPts val="0"/>
                        </a:spcAft>
                      </a:pPr>
                      <a:r>
                        <a:rPr lang="en-US" sz="1000" kern="0">
                          <a:effectLst/>
                        </a:rPr>
                        <a:t>All risks probably happen in project</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rowSpan="2">
                  <a:txBody>
                    <a:bodyPr/>
                    <a:lstStyle/>
                    <a:p>
                      <a:pPr marL="0" marR="0" algn="ctr">
                        <a:spcBef>
                          <a:spcPts val="0"/>
                        </a:spcBef>
                        <a:spcAft>
                          <a:spcPts val="0"/>
                        </a:spcAft>
                      </a:pPr>
                      <a:r>
                        <a:rPr lang="en-US" sz="1000" kern="0">
                          <a:effectLst/>
                        </a:rPr>
                        <a:t>Technique Risk</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just">
                        <a:spcBef>
                          <a:spcPts val="0"/>
                        </a:spcBef>
                        <a:spcAft>
                          <a:spcPts val="0"/>
                        </a:spcAft>
                      </a:pPr>
                      <a:r>
                        <a:rPr lang="en-US" sz="1000" kern="0">
                          <a:effectLst/>
                        </a:rPr>
                        <a:t>low proficiency in technique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313192">
                <a:tc vMerge="1">
                  <a:tcPr/>
                </a:tc>
                <a:tc vMerge="1">
                  <a:tcPr/>
                </a:tc>
                <a:tc>
                  <a:txBody>
                    <a:bodyPr/>
                    <a:lstStyle/>
                    <a:p>
                      <a:pPr marL="0" marR="0" algn="just">
                        <a:spcBef>
                          <a:spcPts val="0"/>
                        </a:spcBef>
                        <a:spcAft>
                          <a:spcPts val="0"/>
                        </a:spcAft>
                      </a:pPr>
                      <a:r>
                        <a:rPr lang="en-US" sz="1000" kern="0">
                          <a:effectLst/>
                        </a:rPr>
                        <a:t>External Interface Risk</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508939">
                <a:tc vMerge="1">
                  <a:tcPr/>
                </a:tc>
                <a:tc rowSpan="4">
                  <a:txBody>
                    <a:bodyPr/>
                    <a:lstStyle/>
                    <a:p>
                      <a:pPr marL="0" marR="0" algn="ctr">
                        <a:spcBef>
                          <a:spcPts val="0"/>
                        </a:spcBef>
                        <a:spcAft>
                          <a:spcPts val="0"/>
                        </a:spcAft>
                      </a:pPr>
                      <a:r>
                        <a:rPr lang="en-US" sz="1000" kern="0" dirty="0">
                          <a:effectLst/>
                        </a:rPr>
                        <a:t>Manage Risk</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just">
                        <a:spcBef>
                          <a:spcPts val="0"/>
                        </a:spcBef>
                        <a:spcAft>
                          <a:spcPts val="0"/>
                        </a:spcAft>
                      </a:pPr>
                      <a:r>
                        <a:rPr lang="en-US" sz="1000" kern="0">
                          <a:effectLst/>
                        </a:rPr>
                        <a:t>Someone absent from the meeting</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704684">
                <a:tc vMerge="1">
                  <a:tcPr/>
                </a:tc>
                <a:tc vMerge="1">
                  <a:tcPr/>
                </a:tc>
                <a:tc>
                  <a:txBody>
                    <a:bodyPr/>
                    <a:lstStyle/>
                    <a:p>
                      <a:pPr marL="0" marR="0" algn="just">
                        <a:spcBef>
                          <a:spcPts val="0"/>
                        </a:spcBef>
                        <a:spcAft>
                          <a:spcPts val="0"/>
                        </a:spcAft>
                      </a:pPr>
                      <a:r>
                        <a:rPr lang="en-US" sz="1000" kern="0">
                          <a:effectLst/>
                        </a:rPr>
                        <a:t>Underestimate of the workload and difficulties of a week</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508939">
                <a:tc vMerge="1">
                  <a:tcPr/>
                </a:tc>
                <a:tc vMerge="1">
                  <a:tcPr/>
                </a:tc>
                <a:tc>
                  <a:txBody>
                    <a:bodyPr/>
                    <a:lstStyle/>
                    <a:p>
                      <a:pPr marL="0" marR="0" algn="just">
                        <a:spcBef>
                          <a:spcPts val="0"/>
                        </a:spcBef>
                        <a:spcAft>
                          <a:spcPts val="0"/>
                        </a:spcAft>
                      </a:pPr>
                      <a:r>
                        <a:rPr lang="en-US" sz="1000" kern="0">
                          <a:effectLst/>
                        </a:rPr>
                        <a:t>Cuurent plan is difficult to complete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508939">
                <a:tc vMerge="1">
                  <a:tcPr/>
                </a:tc>
                <a:tc vMerge="1">
                  <a:tcPr/>
                </a:tc>
                <a:tc>
                  <a:txBody>
                    <a:bodyPr/>
                    <a:lstStyle/>
                    <a:p>
                      <a:pPr marL="0" marR="0" algn="just">
                        <a:spcBef>
                          <a:spcPts val="0"/>
                        </a:spcBef>
                        <a:spcAft>
                          <a:spcPts val="0"/>
                        </a:spcAft>
                      </a:pPr>
                      <a:r>
                        <a:rPr lang="en-US" sz="1000" kern="0">
                          <a:effectLst/>
                        </a:rPr>
                        <a:t>Someone busy in their personal affairs</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508939">
                <a:tc vMerge="1">
                  <a:tcPr/>
                </a:tc>
                <a:tc rowSpan="3">
                  <a:txBody>
                    <a:bodyPr/>
                    <a:lstStyle/>
                    <a:p>
                      <a:pPr marL="0" marR="0" algn="ctr">
                        <a:spcBef>
                          <a:spcPts val="0"/>
                        </a:spcBef>
                        <a:spcAft>
                          <a:spcPts val="0"/>
                        </a:spcAft>
                      </a:pPr>
                      <a:r>
                        <a:rPr lang="en-US" sz="1000" kern="0">
                          <a:effectLst/>
                        </a:rPr>
                        <a:t>Accidental Risk</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just">
                        <a:spcBef>
                          <a:spcPts val="0"/>
                        </a:spcBef>
                        <a:spcAft>
                          <a:spcPts val="0"/>
                        </a:spcAft>
                      </a:pPr>
                      <a:r>
                        <a:rPr lang="en-US" sz="1000" kern="0">
                          <a:effectLst/>
                        </a:rPr>
                        <a:t>Someone get sick，recover in a week</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313192">
                <a:tc vMerge="1">
                  <a:tcPr/>
                </a:tc>
                <a:tc vMerge="1">
                  <a:tcPr/>
                </a:tc>
                <a:tc>
                  <a:txBody>
                    <a:bodyPr/>
                    <a:lstStyle/>
                    <a:p>
                      <a:pPr marL="0" marR="0" algn="just">
                        <a:spcBef>
                          <a:spcPts val="0"/>
                        </a:spcBef>
                        <a:spcAft>
                          <a:spcPts val="0"/>
                        </a:spcAft>
                      </a:pPr>
                      <a:r>
                        <a:rPr lang="en-US" sz="1000" kern="0">
                          <a:effectLst/>
                        </a:rPr>
                        <a:t>The loss of current work</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508939">
                <a:tc vMerge="1">
                  <a:tcPr/>
                </a:tc>
                <a:tc vMerge="1">
                  <a:tcPr/>
                </a:tc>
                <a:tc>
                  <a:txBody>
                    <a:bodyPr/>
                    <a:lstStyle/>
                    <a:p>
                      <a:pPr marL="0" marR="0" algn="just">
                        <a:spcBef>
                          <a:spcPts val="0"/>
                        </a:spcBef>
                        <a:spcAft>
                          <a:spcPts val="0"/>
                        </a:spcAft>
                      </a:pPr>
                      <a:r>
                        <a:rPr lang="en-US" sz="1000" kern="0" dirty="0">
                          <a:effectLst/>
                        </a:rPr>
                        <a:t>Someone get </a:t>
                      </a:r>
                      <a:r>
                        <a:rPr lang="en-US" sz="1000" kern="0" dirty="0" err="1">
                          <a:effectLst/>
                        </a:rPr>
                        <a:t>sick，recover</a:t>
                      </a:r>
                      <a:r>
                        <a:rPr lang="en-US" sz="1000" kern="0" dirty="0">
                          <a:effectLst/>
                        </a:rPr>
                        <a:t> for a long time</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bl>
          </a:graphicData>
        </a:graphic>
      </p:graphicFrame>
      <p:sp>
        <p:nvSpPr>
          <p:cNvPr id="6" name="矩形: 圆角 5"/>
          <p:cNvSpPr/>
          <p:nvPr/>
        </p:nvSpPr>
        <p:spPr>
          <a:xfrm>
            <a:off x="2723321" y="672547"/>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Risk </a:t>
            </a:r>
            <a:r>
              <a:rPr lang="en-US" altLang="zh-CN" dirty="0" err="1"/>
              <a:t>Indetification</a:t>
            </a:r>
            <a:endParaRPr lang="zh-CN"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格 3"/>
          <p:cNvGraphicFramePr>
            <a:graphicFrameLocks noGrp="1"/>
          </p:cNvGraphicFramePr>
          <p:nvPr/>
        </p:nvGraphicFramePr>
        <p:xfrm>
          <a:off x="314739" y="2319130"/>
          <a:ext cx="5204792" cy="2767338"/>
        </p:xfrm>
        <a:graphic>
          <a:graphicData uri="http://schemas.openxmlformats.org/drawingml/2006/table">
            <a:tbl>
              <a:tblPr>
                <a:tableStyleId>{5C22544A-7EE6-4342-B048-85BDC9FD1C3A}</a:tableStyleId>
              </a:tblPr>
              <a:tblGrid>
                <a:gridCol w="1241681"/>
                <a:gridCol w="562491"/>
                <a:gridCol w="764965"/>
                <a:gridCol w="671022"/>
                <a:gridCol w="875245"/>
                <a:gridCol w="1089388"/>
              </a:tblGrid>
              <a:tr h="1383669">
                <a:tc>
                  <a:txBody>
                    <a:bodyPr/>
                    <a:lstStyle/>
                    <a:p>
                      <a:pPr marL="0" marR="0" algn="ctr">
                        <a:spcBef>
                          <a:spcPts val="0"/>
                        </a:spcBef>
                        <a:spcAft>
                          <a:spcPts val="0"/>
                        </a:spcAft>
                      </a:pPr>
                      <a:r>
                        <a:rPr lang="en-US" sz="1000" kern="0" dirty="0">
                          <a:effectLst/>
                        </a:rPr>
                        <a:t>Subjective</a:t>
                      </a:r>
                      <a:endParaRPr lang="en-US" sz="1050" kern="100" dirty="0">
                        <a:effectLst/>
                      </a:endParaRPr>
                    </a:p>
                    <a:p>
                      <a:pPr marL="0" marR="0" algn="ctr">
                        <a:spcBef>
                          <a:spcPts val="0"/>
                        </a:spcBef>
                        <a:spcAft>
                          <a:spcPts val="0"/>
                        </a:spcAft>
                      </a:pPr>
                      <a:r>
                        <a:rPr lang="en-US" sz="1000" kern="0" dirty="0">
                          <a:effectLst/>
                        </a:rPr>
                        <a:t>Rating</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Very low</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Low</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Moderate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dirty="0">
                          <a:effectLst/>
                        </a:rPr>
                        <a:t>High</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Very high</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r h="1383669">
                <a:tc>
                  <a:txBody>
                    <a:bodyPr/>
                    <a:lstStyle/>
                    <a:p>
                      <a:pPr marL="0" marR="0" algn="ctr">
                        <a:spcBef>
                          <a:spcPts val="0"/>
                        </a:spcBef>
                        <a:spcAft>
                          <a:spcPts val="0"/>
                        </a:spcAft>
                      </a:pPr>
                      <a:r>
                        <a:rPr lang="en-US" sz="1000" kern="0">
                          <a:effectLst/>
                        </a:rPr>
                        <a:t>Probabability</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000" kern="0">
                          <a:effectLst/>
                        </a:rPr>
                        <a:t>0-0.10</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000" kern="0" dirty="0">
                          <a:effectLst/>
                        </a:rPr>
                        <a:t>0.11 -0.30</a:t>
                      </a:r>
                      <a:endParaRPr lang="zh-CN" alt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000" kern="0">
                          <a:effectLst/>
                        </a:rPr>
                        <a:t>0.31-0.50</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000" kern="0">
                          <a:effectLst/>
                        </a:rPr>
                        <a:t>0.51-0.70</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000" kern="0" dirty="0">
                          <a:effectLst/>
                        </a:rPr>
                        <a:t>0.70-1.0</a:t>
                      </a:r>
                      <a:endParaRPr lang="zh-CN" alt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bl>
          </a:graphicData>
        </a:graphic>
      </p:graphicFrame>
      <p:sp>
        <p:nvSpPr>
          <p:cNvPr id="5" name="矩形: 圆角 4"/>
          <p:cNvSpPr/>
          <p:nvPr/>
        </p:nvSpPr>
        <p:spPr>
          <a:xfrm>
            <a:off x="636103" y="304799"/>
            <a:ext cx="1623391" cy="841513"/>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Risk Plan</a:t>
            </a:r>
            <a:endParaRPr lang="zh-CN" altLang="en-US" dirty="0">
              <a:solidFill>
                <a:schemeClr val="bg1"/>
              </a:solidFill>
            </a:endParaRPr>
          </a:p>
        </p:txBody>
      </p:sp>
      <p:sp>
        <p:nvSpPr>
          <p:cNvPr id="6" name="矩形: 圆角 5"/>
          <p:cNvSpPr/>
          <p:nvPr/>
        </p:nvSpPr>
        <p:spPr>
          <a:xfrm>
            <a:off x="2716695" y="672547"/>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lgn="just">
              <a:spcBef>
                <a:spcPts val="0"/>
              </a:spcBef>
              <a:spcAft>
                <a:spcPts val="0"/>
              </a:spcAft>
            </a:pPr>
            <a:r>
              <a:rPr lang="en-US" altLang="zh-CN" sz="1800" b="1" kern="100" dirty="0">
                <a:effectLst/>
                <a:latin typeface="黑体" panose="02010609060101010101" pitchFamily="49" charset="-122"/>
                <a:ea typeface="黑体" panose="02010609060101010101" pitchFamily="49" charset="-122"/>
                <a:cs typeface="Times New Roman" panose="02020603050405020304" pitchFamily="18" charset="0"/>
              </a:rPr>
              <a:t>      Quantifying risk probability and impact</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aphicFrame>
        <p:nvGraphicFramePr>
          <p:cNvPr id="7" name="表格 6"/>
          <p:cNvGraphicFramePr>
            <a:graphicFrameLocks noGrp="1"/>
          </p:cNvGraphicFramePr>
          <p:nvPr/>
        </p:nvGraphicFramePr>
        <p:xfrm>
          <a:off x="6095999" y="2027583"/>
          <a:ext cx="5781260" cy="3445956"/>
        </p:xfrm>
        <a:graphic>
          <a:graphicData uri="http://schemas.openxmlformats.org/drawingml/2006/table">
            <a:tbl>
              <a:tblPr>
                <a:tableStyleId>{5C22544A-7EE6-4342-B048-85BDC9FD1C3A}</a:tableStyleId>
              </a:tblPr>
              <a:tblGrid>
                <a:gridCol w="894021"/>
                <a:gridCol w="1052419"/>
                <a:gridCol w="944190"/>
                <a:gridCol w="832014"/>
                <a:gridCol w="1068767"/>
                <a:gridCol w="989849"/>
              </a:tblGrid>
              <a:tr h="847013">
                <a:tc>
                  <a:txBody>
                    <a:bodyPr/>
                    <a:lstStyle/>
                    <a:p>
                      <a:pPr marL="0" marR="0" algn="ctr">
                        <a:spcBef>
                          <a:spcPts val="0"/>
                        </a:spcBef>
                        <a:spcAft>
                          <a:spcPts val="0"/>
                        </a:spcAft>
                      </a:pPr>
                      <a:r>
                        <a:rPr lang="en-US" sz="1000" kern="0">
                          <a:effectLst/>
                        </a:rPr>
                        <a:t>Project</a:t>
                      </a:r>
                      <a:endParaRPr lang="en-US" sz="1050" kern="100">
                        <a:effectLst/>
                      </a:endParaRPr>
                    </a:p>
                    <a:p>
                      <a:pPr marL="0" marR="0" algn="ctr">
                        <a:spcBef>
                          <a:spcPts val="0"/>
                        </a:spcBef>
                        <a:spcAft>
                          <a:spcPts val="0"/>
                        </a:spcAft>
                      </a:pPr>
                      <a:r>
                        <a:rPr lang="en-US" sz="1000" kern="0">
                          <a:effectLst/>
                        </a:rPr>
                        <a:t>Objective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dirty="0">
                          <a:effectLst/>
                        </a:rPr>
                        <a:t>Very low/0.05</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dirty="0">
                          <a:effectLst/>
                        </a:rPr>
                        <a:t>Low/0.1</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dirty="0">
                          <a:effectLst/>
                        </a:rPr>
                        <a:t>Moderate/0.2</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dirty="0">
                          <a:effectLst/>
                        </a:rPr>
                        <a:t>High/0.4</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dirty="0">
                          <a:effectLst/>
                        </a:rPr>
                        <a:t>Very high/0.8</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r h="847013">
                <a:tc>
                  <a:txBody>
                    <a:bodyPr/>
                    <a:lstStyle/>
                    <a:p>
                      <a:pPr marL="0" marR="0" algn="ctr">
                        <a:spcBef>
                          <a:spcPts val="0"/>
                        </a:spcBef>
                        <a:spcAft>
                          <a:spcPts val="0"/>
                        </a:spcAft>
                      </a:pPr>
                      <a:r>
                        <a:rPr lang="en-US" sz="1000" kern="0">
                          <a:effectLst/>
                        </a:rPr>
                        <a:t>Time cost</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Insignificant</a:t>
                      </a:r>
                      <a:endParaRPr lang="en-US" sz="1050" kern="100">
                        <a:effectLst/>
                      </a:endParaRPr>
                    </a:p>
                    <a:p>
                      <a:pPr marL="0" marR="0" algn="ctr">
                        <a:spcBef>
                          <a:spcPts val="0"/>
                        </a:spcBef>
                        <a:spcAft>
                          <a:spcPts val="0"/>
                        </a:spcAft>
                      </a:pPr>
                      <a:r>
                        <a:rPr lang="en-US" sz="1000" kern="0">
                          <a:effectLst/>
                        </a:rPr>
                        <a:t>Time</a:t>
                      </a:r>
                      <a:endParaRPr lang="en-US" sz="1050" kern="100">
                        <a:effectLst/>
                      </a:endParaRPr>
                    </a:p>
                    <a:p>
                      <a:pPr marL="0" marR="0" algn="ctr">
                        <a:spcBef>
                          <a:spcPts val="0"/>
                        </a:spcBef>
                        <a:spcAft>
                          <a:spcPts val="0"/>
                        </a:spcAft>
                      </a:pPr>
                      <a:r>
                        <a:rPr lang="en-US" sz="1000" kern="0">
                          <a:effectLst/>
                        </a:rPr>
                        <a:t>increase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1 week time</a:t>
                      </a:r>
                      <a:endParaRPr lang="en-US" sz="1050" kern="100">
                        <a:effectLst/>
                      </a:endParaRPr>
                    </a:p>
                    <a:p>
                      <a:pPr marL="0" marR="0" algn="ctr">
                        <a:spcBef>
                          <a:spcPts val="0"/>
                        </a:spcBef>
                        <a:spcAft>
                          <a:spcPts val="0"/>
                        </a:spcAft>
                      </a:pPr>
                      <a:r>
                        <a:rPr lang="en-US" sz="1000" kern="0">
                          <a:effectLst/>
                        </a:rPr>
                        <a:t>increase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2 week time increase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3 week time</a:t>
                      </a:r>
                      <a:endParaRPr lang="en-US" sz="1050" kern="100">
                        <a:effectLst/>
                      </a:endParaRPr>
                    </a:p>
                    <a:p>
                      <a:pPr marL="0" marR="0" algn="ctr">
                        <a:spcBef>
                          <a:spcPts val="0"/>
                        </a:spcBef>
                        <a:spcAft>
                          <a:spcPts val="0"/>
                        </a:spcAft>
                      </a:pPr>
                      <a:r>
                        <a:rPr lang="en-US" sz="1000" kern="0">
                          <a:effectLst/>
                        </a:rPr>
                        <a:t>increase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4 week time</a:t>
                      </a:r>
                      <a:endParaRPr lang="en-US" sz="1050" kern="100">
                        <a:effectLst/>
                      </a:endParaRPr>
                    </a:p>
                    <a:p>
                      <a:pPr marL="0" marR="0" algn="ctr">
                        <a:spcBef>
                          <a:spcPts val="0"/>
                        </a:spcBef>
                        <a:spcAft>
                          <a:spcPts val="0"/>
                        </a:spcAft>
                      </a:pPr>
                      <a:r>
                        <a:rPr lang="en-US" sz="1000" kern="0">
                          <a:effectLst/>
                        </a:rPr>
                        <a:t>increase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r h="847013">
                <a:tc>
                  <a:txBody>
                    <a:bodyPr/>
                    <a:lstStyle/>
                    <a:p>
                      <a:pPr marL="0" marR="0" algn="ctr">
                        <a:spcBef>
                          <a:spcPts val="0"/>
                        </a:spcBef>
                        <a:spcAft>
                          <a:spcPts val="0"/>
                        </a:spcAft>
                      </a:pPr>
                      <a:r>
                        <a:rPr lang="en-US" sz="1000" kern="0">
                          <a:effectLst/>
                        </a:rPr>
                        <a:t>Scope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Scope decrease barely</a:t>
                      </a:r>
                      <a:endParaRPr lang="en-US" sz="1050" kern="100">
                        <a:effectLst/>
                      </a:endParaRPr>
                    </a:p>
                    <a:p>
                      <a:pPr marL="0" marR="0" algn="ctr">
                        <a:spcBef>
                          <a:spcPts val="0"/>
                        </a:spcBef>
                        <a:spcAft>
                          <a:spcPts val="0"/>
                        </a:spcAft>
                      </a:pPr>
                      <a:r>
                        <a:rPr lang="en-US" sz="1000" kern="0">
                          <a:effectLst/>
                        </a:rPr>
                        <a:t>noticeable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Minor areas of scope affected</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Major areas of</a:t>
                      </a:r>
                      <a:endParaRPr lang="en-US" sz="1050" kern="100">
                        <a:effectLst/>
                      </a:endParaRPr>
                    </a:p>
                    <a:p>
                      <a:pPr marL="0" marR="0" algn="ctr">
                        <a:spcBef>
                          <a:spcPts val="0"/>
                        </a:spcBef>
                        <a:spcAft>
                          <a:spcPts val="0"/>
                        </a:spcAft>
                      </a:pPr>
                      <a:r>
                        <a:rPr lang="en-US" sz="1000" kern="0">
                          <a:effectLst/>
                        </a:rPr>
                        <a:t>Scope affected</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Scope reduction unacceptable to sponsor</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Project end item is effectively useless</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r h="904917">
                <a:tc>
                  <a:txBody>
                    <a:bodyPr/>
                    <a:lstStyle/>
                    <a:p>
                      <a:pPr marL="0" marR="0" algn="ctr">
                        <a:spcBef>
                          <a:spcPts val="0"/>
                        </a:spcBef>
                        <a:spcAft>
                          <a:spcPts val="0"/>
                        </a:spcAft>
                      </a:pPr>
                      <a:r>
                        <a:rPr lang="en-US" sz="1000" kern="0">
                          <a:effectLst/>
                        </a:rPr>
                        <a:t>Quality</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Quality degradation barely noticeable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Only very demanding applications are affected</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Quality reduction requires sponsor approval</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a:effectLst/>
                        </a:rPr>
                        <a:t>Quality reduction unacceptable to sponsor</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sz="1000" kern="0" dirty="0">
                          <a:effectLst/>
                        </a:rPr>
                        <a:t>Project end item effectively useless</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636103" y="304799"/>
            <a:ext cx="1623391" cy="841513"/>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Risk Plan</a:t>
            </a:r>
            <a:endParaRPr lang="zh-CN" altLang="en-US" dirty="0">
              <a:solidFill>
                <a:schemeClr val="bg1"/>
              </a:solidFill>
            </a:endParaRPr>
          </a:p>
        </p:txBody>
      </p:sp>
      <p:sp>
        <p:nvSpPr>
          <p:cNvPr id="5" name="矩形: 圆角 4"/>
          <p:cNvSpPr/>
          <p:nvPr/>
        </p:nvSpPr>
        <p:spPr>
          <a:xfrm>
            <a:off x="2763076" y="672547"/>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Risk assessment</a:t>
            </a:r>
            <a:endParaRPr lang="zh-CN" altLang="en-US" dirty="0"/>
          </a:p>
        </p:txBody>
      </p:sp>
      <p:graphicFrame>
        <p:nvGraphicFramePr>
          <p:cNvPr id="6" name="表格 5"/>
          <p:cNvGraphicFramePr>
            <a:graphicFrameLocks noGrp="1"/>
          </p:cNvGraphicFramePr>
          <p:nvPr/>
        </p:nvGraphicFramePr>
        <p:xfrm>
          <a:off x="440538" y="2255983"/>
          <a:ext cx="5466715" cy="2072640"/>
        </p:xfrm>
        <a:graphic>
          <a:graphicData uri="http://schemas.openxmlformats.org/drawingml/2006/table">
            <a:tbl>
              <a:tblPr>
                <a:tableStyleId>{5C22544A-7EE6-4342-B048-85BDC9FD1C3A}</a:tableStyleId>
              </a:tblPr>
              <a:tblGrid>
                <a:gridCol w="1115060"/>
                <a:gridCol w="680085"/>
                <a:gridCol w="713105"/>
                <a:gridCol w="857885"/>
                <a:gridCol w="1181100"/>
                <a:gridCol w="919480"/>
              </a:tblGrid>
              <a:tr h="0">
                <a:tc>
                  <a:txBody>
                    <a:bodyPr/>
                    <a:lstStyle/>
                    <a:p>
                      <a:pPr marL="0" marR="0" algn="ctr">
                        <a:spcBef>
                          <a:spcPts val="0"/>
                        </a:spcBef>
                        <a:spcAft>
                          <a:spcPts val="0"/>
                        </a:spcAft>
                      </a:pPr>
                      <a:r>
                        <a:rPr lang="en-US" sz="1000" kern="0">
                          <a:effectLst/>
                        </a:rPr>
                        <a:t>Probability</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gridSpan="5">
                  <a:txBody>
                    <a:bodyPr/>
                    <a:lstStyle/>
                    <a:p>
                      <a:pPr marL="0" marR="0" algn="ctr">
                        <a:spcBef>
                          <a:spcPts val="0"/>
                        </a:spcBef>
                        <a:spcAft>
                          <a:spcPts val="0"/>
                        </a:spcAft>
                      </a:pPr>
                      <a:r>
                        <a:rPr lang="en-US" sz="1000" kern="0">
                          <a:effectLst/>
                        </a:rPr>
                        <a:t>Threats</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hMerge="1">
                  <a:tcPr/>
                </a:tc>
                <a:tc hMerge="1">
                  <a:tcPr/>
                </a:tc>
                <a:tc hMerge="1">
                  <a:tcPr/>
                </a:tc>
                <a:tc hMerge="1">
                  <a:tcPr/>
                </a:tc>
              </a:tr>
              <a:tr h="0">
                <a:tc>
                  <a:txBody>
                    <a:bodyPr/>
                    <a:lstStyle/>
                    <a:p>
                      <a:pPr marL="0" marR="0" algn="ctr">
                        <a:spcBef>
                          <a:spcPts val="0"/>
                        </a:spcBef>
                        <a:spcAft>
                          <a:spcPts val="0"/>
                        </a:spcAft>
                      </a:pPr>
                      <a:r>
                        <a:rPr lang="en-US" altLang="zh-CN" sz="1400" kern="0">
                          <a:effectLst/>
                        </a:rPr>
                        <a:t>0.9</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0.05</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0.09</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0.18</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0.36</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0.72</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r h="0">
                <a:tc>
                  <a:txBody>
                    <a:bodyPr/>
                    <a:lstStyle/>
                    <a:p>
                      <a:pPr marL="0" marR="0" algn="ctr">
                        <a:spcBef>
                          <a:spcPts val="0"/>
                        </a:spcBef>
                        <a:spcAft>
                          <a:spcPts val="0"/>
                        </a:spcAft>
                      </a:pPr>
                      <a:r>
                        <a:rPr lang="en-US" altLang="zh-CN" sz="1400" kern="0">
                          <a:effectLst/>
                        </a:rPr>
                        <a:t>0.7</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0.04</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0.07</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0.14</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dirty="0">
                          <a:effectLst/>
                        </a:rPr>
                        <a:t>0.28</a:t>
                      </a:r>
                      <a:endParaRPr lang="zh-CN" alt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0.56</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r h="0">
                <a:tc>
                  <a:txBody>
                    <a:bodyPr/>
                    <a:lstStyle/>
                    <a:p>
                      <a:pPr marL="0" marR="0" algn="ctr">
                        <a:spcBef>
                          <a:spcPts val="0"/>
                        </a:spcBef>
                        <a:spcAft>
                          <a:spcPts val="0"/>
                        </a:spcAft>
                      </a:pPr>
                      <a:r>
                        <a:rPr lang="en-US" altLang="zh-CN" sz="1400" kern="0">
                          <a:effectLst/>
                        </a:rPr>
                        <a:t>0.5</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0.03</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0.05</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0.10</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0.20</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0.40</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r h="0">
                <a:tc>
                  <a:txBody>
                    <a:bodyPr/>
                    <a:lstStyle/>
                    <a:p>
                      <a:pPr marL="0" marR="0" algn="ctr">
                        <a:spcBef>
                          <a:spcPts val="0"/>
                        </a:spcBef>
                        <a:spcAft>
                          <a:spcPts val="0"/>
                        </a:spcAft>
                      </a:pPr>
                      <a:r>
                        <a:rPr lang="en-US" altLang="zh-CN" sz="1400" kern="0">
                          <a:effectLst/>
                        </a:rPr>
                        <a:t>0.3</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0.02</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0.03</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0.06</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0.12</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0.24</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r h="0">
                <a:tc>
                  <a:txBody>
                    <a:bodyPr/>
                    <a:lstStyle/>
                    <a:p>
                      <a:pPr marL="0" marR="0" algn="ctr">
                        <a:spcBef>
                          <a:spcPts val="0"/>
                        </a:spcBef>
                        <a:spcAft>
                          <a:spcPts val="0"/>
                        </a:spcAft>
                      </a:pPr>
                      <a:r>
                        <a:rPr lang="en-US" altLang="zh-CN" sz="1400" kern="0">
                          <a:effectLst/>
                        </a:rPr>
                        <a:t>0.1</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0.01</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0.01</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0.02</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0.04</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0.08</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r h="0">
                <a:tc>
                  <a:txBody>
                    <a:bodyPr/>
                    <a:lstStyle/>
                    <a:p>
                      <a:pPr marL="0" marR="0" algn="ctr">
                        <a:spcBef>
                          <a:spcPts val="0"/>
                        </a:spcBef>
                        <a:spcAft>
                          <a:spcPts val="0"/>
                        </a:spcAft>
                      </a:pPr>
                      <a:r>
                        <a:rPr lang="en-US" sz="1400" kern="0">
                          <a:effectLst/>
                        </a:rPr>
                        <a:t>Impact</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0.05</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0.1</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0.2</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a:effectLst/>
                        </a:rPr>
                        <a:t>0.4</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c>
                  <a:txBody>
                    <a:bodyPr/>
                    <a:lstStyle/>
                    <a:p>
                      <a:pPr marL="0" marR="0" algn="ctr">
                        <a:spcBef>
                          <a:spcPts val="0"/>
                        </a:spcBef>
                        <a:spcAft>
                          <a:spcPts val="0"/>
                        </a:spcAft>
                      </a:pPr>
                      <a:r>
                        <a:rPr lang="en-US" altLang="zh-CN" sz="1400" kern="0" dirty="0">
                          <a:effectLst/>
                        </a:rPr>
                        <a:t>0.8</a:t>
                      </a:r>
                      <a:endParaRPr lang="zh-CN" alt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nchor="ctr"/>
                </a:tc>
              </a:tr>
            </a:tbl>
          </a:graphicData>
        </a:graphic>
      </p:graphicFrame>
      <p:graphicFrame>
        <p:nvGraphicFramePr>
          <p:cNvPr id="7" name="表格 6"/>
          <p:cNvGraphicFramePr>
            <a:graphicFrameLocks noGrp="1"/>
          </p:cNvGraphicFramePr>
          <p:nvPr/>
        </p:nvGraphicFramePr>
        <p:xfrm>
          <a:off x="6492419" y="2398167"/>
          <a:ext cx="5144135" cy="1297940"/>
        </p:xfrm>
        <a:graphic>
          <a:graphicData uri="http://schemas.openxmlformats.org/drawingml/2006/table">
            <a:tbl>
              <a:tblPr>
                <a:tableStyleId>{5C22544A-7EE6-4342-B048-85BDC9FD1C3A}</a:tableStyleId>
              </a:tblPr>
              <a:tblGrid>
                <a:gridCol w="1375410"/>
                <a:gridCol w="1275080"/>
                <a:gridCol w="888365"/>
                <a:gridCol w="1605280"/>
              </a:tblGrid>
              <a:tr h="499110">
                <a:tc>
                  <a:txBody>
                    <a:bodyPr/>
                    <a:lstStyle/>
                    <a:p>
                      <a:pPr marL="0" marR="0" algn="just">
                        <a:spcBef>
                          <a:spcPts val="0"/>
                        </a:spcBef>
                        <a:spcAft>
                          <a:spcPts val="0"/>
                        </a:spcAft>
                      </a:pPr>
                      <a:r>
                        <a:rPr lang="en-US" sz="1000" kern="0">
                          <a:effectLst/>
                        </a:rPr>
                        <a:t>Subjective Rating</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kern="0">
                          <a:effectLst/>
                        </a:rPr>
                        <a:t>Low-level Risk</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kern="0">
                          <a:effectLst/>
                        </a:rPr>
                        <a:t>Medium-level Risk</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kern="0">
                          <a:effectLst/>
                        </a:rPr>
                        <a:t>High-level risk</a:t>
                      </a:r>
                      <a:endParaRPr lang="en-US" sz="1050" kern="100">
                        <a:effectLst/>
                      </a:endParaRPr>
                    </a:p>
                    <a:p>
                      <a:pPr marL="0" marR="0" algn="just">
                        <a:spcBef>
                          <a:spcPts val="0"/>
                        </a:spcBef>
                        <a:spcAft>
                          <a:spcPts val="0"/>
                        </a:spcAft>
                      </a:pPr>
                      <a:r>
                        <a:rPr lang="en-US" sz="1000" kern="0">
                          <a:effectLst/>
                        </a:rPr>
                        <a:t> </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798830">
                <a:tc>
                  <a:txBody>
                    <a:bodyPr/>
                    <a:lstStyle/>
                    <a:p>
                      <a:pPr marL="0" marR="0" algn="just">
                        <a:spcBef>
                          <a:spcPts val="0"/>
                        </a:spcBef>
                        <a:spcAft>
                          <a:spcPts val="0"/>
                        </a:spcAft>
                      </a:pPr>
                      <a:r>
                        <a:rPr lang="en-US" sz="1000" kern="0">
                          <a:effectLst/>
                        </a:rPr>
                        <a:t>Threats</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altLang="zh-CN" sz="1000" kern="0">
                          <a:effectLst/>
                        </a:rPr>
                        <a:t>&lt;0.05</a:t>
                      </a:r>
                      <a:endParaRPr lang="zh-CN" alt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000" kern="0">
                          <a:effectLst/>
                        </a:rPr>
                        <a:t>&gt;0.05 and</a:t>
                      </a:r>
                      <a:endParaRPr lang="en-US" sz="1050" kern="100">
                        <a:effectLst/>
                      </a:endParaRPr>
                    </a:p>
                    <a:p>
                      <a:pPr marL="0" marR="0" algn="just">
                        <a:spcBef>
                          <a:spcPts val="0"/>
                        </a:spcBef>
                        <a:spcAft>
                          <a:spcPts val="0"/>
                        </a:spcAft>
                      </a:pPr>
                      <a:r>
                        <a:rPr lang="en-US" sz="1000" kern="0">
                          <a:effectLst/>
                        </a:rPr>
                        <a:t>&lt;0.1</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altLang="zh-CN" sz="1000" kern="0" dirty="0">
                          <a:effectLst/>
                        </a:rPr>
                        <a:t>&gt;0.1</a:t>
                      </a:r>
                      <a:endParaRPr lang="zh-CN" alt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格 3"/>
          <p:cNvGraphicFramePr>
            <a:graphicFrameLocks noGrp="1"/>
          </p:cNvGraphicFramePr>
          <p:nvPr/>
        </p:nvGraphicFramePr>
        <p:xfrm>
          <a:off x="1167374" y="1949032"/>
          <a:ext cx="4423860" cy="4504740"/>
        </p:xfrm>
        <a:graphic>
          <a:graphicData uri="http://schemas.openxmlformats.org/drawingml/2006/table">
            <a:tbl>
              <a:tblPr>
                <a:tableStyleId>{5C22544A-7EE6-4342-B048-85BDC9FD1C3A}</a:tableStyleId>
              </a:tblPr>
              <a:tblGrid>
                <a:gridCol w="697020"/>
                <a:gridCol w="884369"/>
                <a:gridCol w="1066682"/>
                <a:gridCol w="1775789"/>
              </a:tblGrid>
              <a:tr h="193393">
                <a:tc>
                  <a:txBody>
                    <a:bodyPr/>
                    <a:lstStyle/>
                    <a:p>
                      <a:pPr marL="0" marR="0" algn="just">
                        <a:spcBef>
                          <a:spcPts val="0"/>
                        </a:spcBef>
                        <a:spcAft>
                          <a:spcPts val="0"/>
                        </a:spcAft>
                      </a:pPr>
                      <a:r>
                        <a:rPr lang="en-US" sz="800" kern="0">
                          <a:effectLst/>
                        </a:rPr>
                        <a:t>Risk Profile</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sz="800" kern="0">
                          <a:effectLst/>
                        </a:rPr>
                        <a:t>Probability</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sz="800" kern="0">
                          <a:effectLst/>
                        </a:rPr>
                        <a:t>Impact</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sz="800" kern="0">
                          <a:effectLst/>
                        </a:rPr>
                        <a:t>Threat</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r>
              <a:tr h="435134">
                <a:tc>
                  <a:txBody>
                    <a:bodyPr/>
                    <a:lstStyle/>
                    <a:p>
                      <a:pPr marL="0" marR="0" algn="just">
                        <a:spcBef>
                          <a:spcPts val="0"/>
                        </a:spcBef>
                        <a:spcAft>
                          <a:spcPts val="0"/>
                        </a:spcAft>
                      </a:pPr>
                      <a:r>
                        <a:rPr lang="en-US" sz="800" kern="0">
                          <a:effectLst/>
                        </a:rPr>
                        <a:t>low proficiency in technique</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0.5</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0.1</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0.05</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r>
              <a:tr h="314263">
                <a:tc>
                  <a:txBody>
                    <a:bodyPr/>
                    <a:lstStyle/>
                    <a:p>
                      <a:pPr marL="0" marR="0" algn="just">
                        <a:spcBef>
                          <a:spcPts val="0"/>
                        </a:spcBef>
                        <a:spcAft>
                          <a:spcPts val="0"/>
                        </a:spcAft>
                      </a:pPr>
                      <a:r>
                        <a:rPr lang="en-US" sz="800" kern="0">
                          <a:effectLst/>
                        </a:rPr>
                        <a:t>External Interface Risk</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0.1</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0.05</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0.01</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r>
              <a:tr h="435134">
                <a:tc>
                  <a:txBody>
                    <a:bodyPr/>
                    <a:lstStyle/>
                    <a:p>
                      <a:pPr marL="0" marR="0" algn="just">
                        <a:spcBef>
                          <a:spcPts val="0"/>
                        </a:spcBef>
                        <a:spcAft>
                          <a:spcPts val="0"/>
                        </a:spcAft>
                      </a:pPr>
                      <a:r>
                        <a:rPr lang="en-US" sz="800" kern="0">
                          <a:effectLst/>
                        </a:rPr>
                        <a:t>Someone absent from the meeting</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0.5</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0.1</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0.05</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r>
              <a:tr h="676875">
                <a:tc>
                  <a:txBody>
                    <a:bodyPr/>
                    <a:lstStyle/>
                    <a:p>
                      <a:pPr marL="0" marR="0" algn="just">
                        <a:spcBef>
                          <a:spcPts val="0"/>
                        </a:spcBef>
                        <a:spcAft>
                          <a:spcPts val="0"/>
                        </a:spcAft>
                      </a:pPr>
                      <a:r>
                        <a:rPr lang="en-US" sz="800" kern="0">
                          <a:effectLst/>
                        </a:rPr>
                        <a:t>Underestimate of the workload and difficulties of a week</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0.3</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0.2</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dirty="0">
                          <a:effectLst/>
                        </a:rPr>
                        <a:t>0.06</a:t>
                      </a:r>
                      <a:endParaRPr lang="zh-CN" altLang="en-US" sz="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r>
              <a:tr h="435134">
                <a:tc>
                  <a:txBody>
                    <a:bodyPr/>
                    <a:lstStyle/>
                    <a:p>
                      <a:pPr marL="0" marR="0" algn="just">
                        <a:spcBef>
                          <a:spcPts val="0"/>
                        </a:spcBef>
                        <a:spcAft>
                          <a:spcPts val="0"/>
                        </a:spcAft>
                      </a:pPr>
                      <a:r>
                        <a:rPr lang="en-US" sz="800" kern="0">
                          <a:effectLst/>
                        </a:rPr>
                        <a:t>Current plan is difficult to complete</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0.1</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0.4</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0.04</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r>
              <a:tr h="556004">
                <a:tc>
                  <a:txBody>
                    <a:bodyPr/>
                    <a:lstStyle/>
                    <a:p>
                      <a:pPr marL="0" marR="0" algn="just">
                        <a:spcBef>
                          <a:spcPts val="0"/>
                        </a:spcBef>
                        <a:spcAft>
                          <a:spcPts val="0"/>
                        </a:spcAft>
                      </a:pPr>
                      <a:r>
                        <a:rPr lang="en-US" sz="800" kern="0">
                          <a:effectLst/>
                        </a:rPr>
                        <a:t>Someone busy in their personal affairs</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0.5</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0.1</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0.05</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r>
              <a:tr h="435134">
                <a:tc>
                  <a:txBody>
                    <a:bodyPr/>
                    <a:lstStyle/>
                    <a:p>
                      <a:pPr marL="0" marR="0" algn="just">
                        <a:spcBef>
                          <a:spcPts val="0"/>
                        </a:spcBef>
                        <a:spcAft>
                          <a:spcPts val="0"/>
                        </a:spcAft>
                      </a:pPr>
                      <a:r>
                        <a:rPr lang="en-US" sz="800" kern="0">
                          <a:effectLst/>
                        </a:rPr>
                        <a:t>Someone get sick，recover in a week</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0.5</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0.1</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0.05</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r>
              <a:tr h="314263">
                <a:tc>
                  <a:txBody>
                    <a:bodyPr/>
                    <a:lstStyle/>
                    <a:p>
                      <a:pPr marL="0" marR="0" algn="just">
                        <a:spcBef>
                          <a:spcPts val="0"/>
                        </a:spcBef>
                        <a:spcAft>
                          <a:spcPts val="0"/>
                        </a:spcAft>
                      </a:pPr>
                      <a:r>
                        <a:rPr lang="en-US" sz="800" kern="0">
                          <a:effectLst/>
                        </a:rPr>
                        <a:t>The loss of current work</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0.1</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0.8</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0.08</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r>
              <a:tr h="556004">
                <a:tc>
                  <a:txBody>
                    <a:bodyPr/>
                    <a:lstStyle/>
                    <a:p>
                      <a:pPr marL="0" marR="0" algn="just">
                        <a:spcBef>
                          <a:spcPts val="0"/>
                        </a:spcBef>
                        <a:spcAft>
                          <a:spcPts val="0"/>
                        </a:spcAft>
                      </a:pPr>
                      <a:r>
                        <a:rPr lang="en-US" sz="800" kern="0">
                          <a:effectLst/>
                        </a:rPr>
                        <a:t>Someone get sick，recover for a long time</a:t>
                      </a:r>
                      <a:endParaRPr 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0.3</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a:effectLst/>
                        </a:rPr>
                        <a:t>0.2</a:t>
                      </a:r>
                      <a:endParaRPr lang="zh-CN" altLang="en-US"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c>
                  <a:txBody>
                    <a:bodyPr/>
                    <a:lstStyle/>
                    <a:p>
                      <a:pPr marL="0" marR="0" algn="just">
                        <a:spcBef>
                          <a:spcPts val="0"/>
                        </a:spcBef>
                        <a:spcAft>
                          <a:spcPts val="0"/>
                        </a:spcAft>
                      </a:pPr>
                      <a:r>
                        <a:rPr lang="en-US" altLang="zh-CN" sz="800" kern="0" dirty="0">
                          <a:effectLst/>
                        </a:rPr>
                        <a:t>0.06</a:t>
                      </a:r>
                      <a:endParaRPr lang="zh-CN" altLang="en-US" sz="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4392" marR="54392" marT="36261" marB="36261"/>
                </a:tc>
              </a:tr>
            </a:tbl>
          </a:graphicData>
        </a:graphic>
      </p:graphicFrame>
      <p:sp>
        <p:nvSpPr>
          <p:cNvPr id="6" name="矩形: 圆角 5"/>
          <p:cNvSpPr/>
          <p:nvPr/>
        </p:nvSpPr>
        <p:spPr>
          <a:xfrm>
            <a:off x="2763076" y="672547"/>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Risk assessment</a:t>
            </a:r>
            <a:endParaRPr lang="zh-CN" altLang="en-US" dirty="0"/>
          </a:p>
        </p:txBody>
      </p:sp>
      <p:sp>
        <p:nvSpPr>
          <p:cNvPr id="7" name="矩形: 圆角 6"/>
          <p:cNvSpPr/>
          <p:nvPr/>
        </p:nvSpPr>
        <p:spPr>
          <a:xfrm>
            <a:off x="636103" y="304799"/>
            <a:ext cx="1623391" cy="841513"/>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Risk Plan</a:t>
            </a:r>
            <a:endParaRPr lang="zh-CN" altLang="en-US" dirty="0">
              <a:solidFill>
                <a:schemeClr val="bg1"/>
              </a:solidFill>
            </a:endParaRPr>
          </a:p>
        </p:txBody>
      </p:sp>
      <p:graphicFrame>
        <p:nvGraphicFramePr>
          <p:cNvPr id="8" name="表格 7"/>
          <p:cNvGraphicFramePr>
            <a:graphicFrameLocks noGrp="1"/>
          </p:cNvGraphicFramePr>
          <p:nvPr/>
        </p:nvGraphicFramePr>
        <p:xfrm>
          <a:off x="6718852" y="1702871"/>
          <a:ext cx="4876801" cy="5013021"/>
        </p:xfrm>
        <a:graphic>
          <a:graphicData uri="http://schemas.openxmlformats.org/drawingml/2006/table">
            <a:tbl>
              <a:tblPr>
                <a:tableStyleId>{5C22544A-7EE6-4342-B048-85BDC9FD1C3A}</a:tableStyleId>
              </a:tblPr>
              <a:tblGrid>
                <a:gridCol w="1295392"/>
                <a:gridCol w="1295392"/>
                <a:gridCol w="1295392"/>
                <a:gridCol w="990625"/>
              </a:tblGrid>
              <a:tr h="324712">
                <a:tc>
                  <a:txBody>
                    <a:bodyPr/>
                    <a:lstStyle/>
                    <a:p>
                      <a:pPr marL="0" marR="0" algn="just">
                        <a:spcBef>
                          <a:spcPts val="0"/>
                        </a:spcBef>
                        <a:spcAft>
                          <a:spcPts val="0"/>
                        </a:spcAft>
                      </a:pPr>
                      <a:r>
                        <a:rPr lang="en-US" sz="500" kern="0">
                          <a:effectLst/>
                        </a:rPr>
                        <a:t>Risk level</a:t>
                      </a:r>
                      <a:endParaRPr lang="en-US" sz="6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500" kern="0">
                          <a:effectLst/>
                        </a:rPr>
                        <a:t>risk profile</a:t>
                      </a:r>
                      <a:endParaRPr lang="en-US" sz="6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500" kern="0">
                          <a:effectLst/>
                        </a:rPr>
                        <a:t>Risk counter measures</a:t>
                      </a:r>
                      <a:endParaRPr lang="en-US" sz="6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500" kern="0">
                          <a:effectLst/>
                        </a:rPr>
                        <a:t>Encounted?</a:t>
                      </a:r>
                      <a:endParaRPr lang="en-US" sz="6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r>
              <a:tr h="490645">
                <a:tc rowSpan="6">
                  <a:txBody>
                    <a:bodyPr/>
                    <a:lstStyle/>
                    <a:p>
                      <a:pPr marL="0" marR="0" algn="just">
                        <a:spcBef>
                          <a:spcPts val="0"/>
                        </a:spcBef>
                        <a:spcAft>
                          <a:spcPts val="0"/>
                        </a:spcAft>
                      </a:pPr>
                      <a:r>
                        <a:rPr lang="en-US" sz="900" kern="0" dirty="0">
                          <a:effectLst/>
                        </a:rPr>
                        <a:t>Low level Risk</a:t>
                      </a:r>
                      <a:endParaRPr lang="en-US" sz="9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900" kern="0" dirty="0">
                          <a:effectLst/>
                        </a:rPr>
                        <a:t>low proficiency in technique</a:t>
                      </a:r>
                      <a:endParaRPr lang="en-US" sz="9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900" kern="0">
                          <a:effectLst/>
                        </a:rPr>
                        <a:t>Allocate time for learning and increase weekly working hours</a:t>
                      </a:r>
                      <a:endParaRPr 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zh-CN" altLang="en-US" sz="900" kern="0">
                          <a:effectLst/>
                        </a:rPr>
                        <a:t>√</a:t>
                      </a:r>
                      <a:endParaRPr lang="zh-CN" alt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r>
              <a:tr h="466304">
                <a:tc vMerge="1">
                  <a:tcPr/>
                </a:tc>
                <a:tc>
                  <a:txBody>
                    <a:bodyPr/>
                    <a:lstStyle/>
                    <a:p>
                      <a:pPr marL="0" marR="0" algn="just">
                        <a:spcBef>
                          <a:spcPts val="0"/>
                        </a:spcBef>
                        <a:spcAft>
                          <a:spcPts val="0"/>
                        </a:spcAft>
                      </a:pPr>
                      <a:r>
                        <a:rPr lang="en-US" sz="900" kern="0">
                          <a:effectLst/>
                        </a:rPr>
                        <a:t>Someone absent from the meeting </a:t>
                      </a:r>
                      <a:endParaRPr 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900" kern="0">
                          <a:effectLst/>
                        </a:rPr>
                        <a:t>Agree on another time to hold the meeting</a:t>
                      </a:r>
                      <a:endParaRPr 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zh-CN" altLang="en-US" sz="900" kern="0">
                          <a:effectLst/>
                        </a:rPr>
                        <a:t>√</a:t>
                      </a:r>
                      <a:endParaRPr lang="zh-CN" alt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r>
              <a:tr h="466304">
                <a:tc vMerge="1">
                  <a:tcPr/>
                </a:tc>
                <a:tc>
                  <a:txBody>
                    <a:bodyPr/>
                    <a:lstStyle/>
                    <a:p>
                      <a:pPr marL="0" marR="0" algn="just">
                        <a:spcBef>
                          <a:spcPts val="0"/>
                        </a:spcBef>
                        <a:spcAft>
                          <a:spcPts val="0"/>
                        </a:spcAft>
                      </a:pPr>
                      <a:r>
                        <a:rPr lang="en-US" sz="900" kern="0" dirty="0">
                          <a:effectLst/>
                        </a:rPr>
                        <a:t>External Interface Risk</a:t>
                      </a:r>
                      <a:endParaRPr lang="en-US" sz="9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900" kern="0">
                          <a:effectLst/>
                        </a:rPr>
                        <a:t>Find another useful Interface</a:t>
                      </a:r>
                      <a:endParaRPr 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altLang="zh-CN" sz="900" kern="0">
                          <a:effectLst/>
                        </a:rPr>
                        <a:t>×</a:t>
                      </a:r>
                      <a:endParaRPr lang="zh-CN" alt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r>
              <a:tr h="466304">
                <a:tc vMerge="1">
                  <a:tcPr/>
                </a:tc>
                <a:tc>
                  <a:txBody>
                    <a:bodyPr/>
                    <a:lstStyle/>
                    <a:p>
                      <a:pPr marL="0" marR="0" algn="just">
                        <a:spcBef>
                          <a:spcPts val="0"/>
                        </a:spcBef>
                        <a:spcAft>
                          <a:spcPts val="0"/>
                        </a:spcAft>
                      </a:pPr>
                      <a:r>
                        <a:rPr lang="en-US" sz="900" kern="0" dirty="0">
                          <a:effectLst/>
                        </a:rPr>
                        <a:t>Someone busy in their personal affairs</a:t>
                      </a:r>
                      <a:endParaRPr lang="en-US" sz="9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900" kern="0">
                          <a:effectLst/>
                        </a:rPr>
                        <a:t>increase weekly working hours</a:t>
                      </a:r>
                      <a:endParaRPr 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zh-CN" altLang="en-US" sz="900" kern="0">
                          <a:effectLst/>
                        </a:rPr>
                        <a:t>√</a:t>
                      </a:r>
                      <a:endParaRPr lang="zh-CN" alt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r>
              <a:tr h="466304">
                <a:tc vMerge="1">
                  <a:tcPr/>
                </a:tc>
                <a:tc>
                  <a:txBody>
                    <a:bodyPr/>
                    <a:lstStyle/>
                    <a:p>
                      <a:pPr marL="0" marR="0" algn="just">
                        <a:spcBef>
                          <a:spcPts val="0"/>
                        </a:spcBef>
                        <a:spcAft>
                          <a:spcPts val="0"/>
                        </a:spcAft>
                      </a:pPr>
                      <a:r>
                        <a:rPr lang="en-US" sz="900" kern="0" dirty="0">
                          <a:effectLst/>
                        </a:rPr>
                        <a:t>Current plan is difficult to complete</a:t>
                      </a:r>
                      <a:endParaRPr lang="en-US" sz="9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900" kern="0">
                          <a:effectLst/>
                        </a:rPr>
                        <a:t>Change the project plan</a:t>
                      </a:r>
                      <a:endParaRPr 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altLang="zh-CN" sz="900" kern="0">
                          <a:effectLst/>
                        </a:rPr>
                        <a:t>×</a:t>
                      </a:r>
                      <a:endParaRPr lang="zh-CN" alt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r>
              <a:tr h="419901">
                <a:tc vMerge="1">
                  <a:tcPr/>
                </a:tc>
                <a:tc>
                  <a:txBody>
                    <a:bodyPr/>
                    <a:lstStyle/>
                    <a:p>
                      <a:pPr marL="0" marR="0" algn="just">
                        <a:spcBef>
                          <a:spcPts val="0"/>
                        </a:spcBef>
                        <a:spcAft>
                          <a:spcPts val="0"/>
                        </a:spcAft>
                      </a:pPr>
                      <a:r>
                        <a:rPr lang="en-US" sz="900" kern="0" dirty="0">
                          <a:effectLst/>
                        </a:rPr>
                        <a:t>Someone get </a:t>
                      </a:r>
                      <a:r>
                        <a:rPr lang="en-US" sz="900" kern="0" dirty="0" err="1">
                          <a:effectLst/>
                        </a:rPr>
                        <a:t>sick，recover</a:t>
                      </a:r>
                      <a:r>
                        <a:rPr lang="en-US" sz="900" kern="0" dirty="0">
                          <a:effectLst/>
                        </a:rPr>
                        <a:t> in a week  </a:t>
                      </a:r>
                      <a:endParaRPr lang="en-US" sz="9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900" kern="0" dirty="0">
                          <a:effectLst/>
                        </a:rPr>
                        <a:t>increase weekly working hours or give their work to</a:t>
                      </a:r>
                      <a:r>
                        <a:rPr lang="en-US" sz="900" kern="100" dirty="0">
                          <a:effectLst/>
                        </a:rPr>
                        <a:t>  </a:t>
                      </a:r>
                      <a:r>
                        <a:rPr lang="en-US" sz="900" kern="0" dirty="0">
                          <a:effectLst/>
                        </a:rPr>
                        <a:t>others</a:t>
                      </a:r>
                      <a:endParaRPr lang="en-US" sz="9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zh-CN" altLang="en-US" sz="900" kern="0">
                          <a:effectLst/>
                        </a:rPr>
                        <a:t>√</a:t>
                      </a:r>
                      <a:endParaRPr lang="zh-CN" alt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r>
              <a:tr h="705542">
                <a:tc rowSpan="3">
                  <a:txBody>
                    <a:bodyPr/>
                    <a:lstStyle/>
                    <a:p>
                      <a:pPr marL="0" marR="0" algn="just">
                        <a:spcBef>
                          <a:spcPts val="0"/>
                        </a:spcBef>
                        <a:spcAft>
                          <a:spcPts val="0"/>
                        </a:spcAft>
                      </a:pPr>
                      <a:r>
                        <a:rPr lang="en-US" sz="900" kern="0">
                          <a:effectLst/>
                        </a:rPr>
                        <a:t>Medium level Risk</a:t>
                      </a:r>
                      <a:endParaRPr 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900" kern="0" dirty="0">
                          <a:effectLst/>
                        </a:rPr>
                        <a:t>Someone get </a:t>
                      </a:r>
                      <a:r>
                        <a:rPr lang="en-US" sz="900" kern="0" dirty="0" err="1">
                          <a:effectLst/>
                        </a:rPr>
                        <a:t>sick，recover</a:t>
                      </a:r>
                      <a:r>
                        <a:rPr lang="en-US" sz="900" kern="0" dirty="0">
                          <a:effectLst/>
                        </a:rPr>
                        <a:t> for a long time   </a:t>
                      </a:r>
                      <a:endParaRPr lang="en-US" sz="9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900" kern="0" dirty="0">
                          <a:effectLst/>
                        </a:rPr>
                        <a:t>Find another one to replace him</a:t>
                      </a:r>
                      <a:endParaRPr lang="en-US" sz="9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altLang="zh-CN" sz="900" kern="0">
                          <a:effectLst/>
                        </a:rPr>
                        <a:t>×</a:t>
                      </a:r>
                      <a:endParaRPr lang="zh-CN" alt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r>
              <a:tr h="705542">
                <a:tc vMerge="1">
                  <a:tcPr/>
                </a:tc>
                <a:tc>
                  <a:txBody>
                    <a:bodyPr/>
                    <a:lstStyle/>
                    <a:p>
                      <a:pPr marL="0" marR="0" algn="just">
                        <a:spcBef>
                          <a:spcPts val="0"/>
                        </a:spcBef>
                        <a:spcAft>
                          <a:spcPts val="0"/>
                        </a:spcAft>
                      </a:pPr>
                      <a:r>
                        <a:rPr lang="en-US" sz="900" kern="0">
                          <a:effectLst/>
                        </a:rPr>
                        <a:t>The loss of current work</a:t>
                      </a:r>
                      <a:endParaRPr 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900" kern="0">
                          <a:effectLst/>
                        </a:rPr>
                        <a:t>Make backups for the project</a:t>
                      </a:r>
                      <a:endParaRPr 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altLang="zh-CN" sz="900" kern="0" dirty="0">
                          <a:effectLst/>
                        </a:rPr>
                        <a:t>×</a:t>
                      </a:r>
                      <a:endParaRPr lang="zh-CN" altLang="en-US" sz="9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r>
              <a:tr h="373119">
                <a:tc vMerge="1">
                  <a:tcPr/>
                </a:tc>
                <a:tc>
                  <a:txBody>
                    <a:bodyPr/>
                    <a:lstStyle/>
                    <a:p>
                      <a:pPr marL="0" marR="0" algn="just">
                        <a:spcBef>
                          <a:spcPts val="0"/>
                        </a:spcBef>
                        <a:spcAft>
                          <a:spcPts val="0"/>
                        </a:spcAft>
                      </a:pPr>
                      <a:r>
                        <a:rPr lang="en-US" sz="900" kern="0">
                          <a:effectLst/>
                        </a:rPr>
                        <a:t>Underestimate of the workload and difficulties of a week</a:t>
                      </a:r>
                      <a:endParaRPr 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sz="900" kern="0">
                          <a:effectLst/>
                        </a:rPr>
                        <a:t>Postpone the commit time and increase weekly working hours</a:t>
                      </a:r>
                      <a:endParaRPr lang="en-US" sz="900" kern="10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c>
                  <a:txBody>
                    <a:bodyPr/>
                    <a:lstStyle/>
                    <a:p>
                      <a:pPr marL="0" marR="0" algn="just">
                        <a:spcBef>
                          <a:spcPts val="0"/>
                        </a:spcBef>
                        <a:spcAft>
                          <a:spcPts val="0"/>
                        </a:spcAft>
                      </a:pPr>
                      <a:r>
                        <a:rPr lang="en-US" altLang="zh-CN" sz="900" kern="0" dirty="0">
                          <a:effectLst/>
                        </a:rPr>
                        <a:t>×</a:t>
                      </a:r>
                      <a:endParaRPr lang="zh-CN" altLang="en-US" sz="9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36902" marR="36902" marT="24601" marB="24601"/>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圆角 4"/>
          <p:cNvSpPr/>
          <p:nvPr/>
        </p:nvSpPr>
        <p:spPr>
          <a:xfrm>
            <a:off x="2749823" y="407504"/>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Test Plan</a:t>
            </a:r>
            <a:endParaRPr lang="zh-CN" altLang="en-US" dirty="0"/>
          </a:p>
        </p:txBody>
      </p:sp>
      <p:graphicFrame>
        <p:nvGraphicFramePr>
          <p:cNvPr id="6" name="表格 5"/>
          <p:cNvGraphicFramePr>
            <a:graphicFrameLocks noGrp="1"/>
          </p:cNvGraphicFramePr>
          <p:nvPr/>
        </p:nvGraphicFramePr>
        <p:xfrm>
          <a:off x="1073592" y="1640171"/>
          <a:ext cx="4213860" cy="1329690"/>
        </p:xfrm>
        <a:graphic>
          <a:graphicData uri="http://schemas.openxmlformats.org/drawingml/2006/table">
            <a:tbl>
              <a:tblPr>
                <a:tableStyleId>{5C22544A-7EE6-4342-B048-85BDC9FD1C3A}</a:tableStyleId>
              </a:tblPr>
              <a:tblGrid>
                <a:gridCol w="1579245"/>
                <a:gridCol w="1580515"/>
                <a:gridCol w="1054100"/>
              </a:tblGrid>
              <a:tr h="402590">
                <a:tc>
                  <a:txBody>
                    <a:bodyPr/>
                    <a:lstStyle/>
                    <a:p>
                      <a:pPr marL="0" marR="0" algn="just">
                        <a:spcBef>
                          <a:spcPts val="0"/>
                        </a:spcBef>
                        <a:spcAft>
                          <a:spcPts val="0"/>
                        </a:spcAft>
                      </a:pPr>
                      <a:r>
                        <a:rPr lang="en-US" sz="1400" kern="100" dirty="0">
                          <a:effectLst/>
                        </a:rPr>
                        <a:t>Test Content</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400" kern="100">
                          <a:effectLst/>
                        </a:rPr>
                        <a:t>Responsible Person</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600" kern="100">
                          <a:effectLst/>
                        </a:rPr>
                        <a:t>Date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811530">
                <a:tc>
                  <a:txBody>
                    <a:bodyPr/>
                    <a:lstStyle/>
                    <a:p>
                      <a:pPr marL="0" marR="0" algn="just">
                        <a:spcBef>
                          <a:spcPts val="0"/>
                        </a:spcBef>
                        <a:spcAft>
                          <a:spcPts val="0"/>
                        </a:spcAft>
                      </a:pPr>
                      <a:r>
                        <a:rPr lang="en-US" sz="1200" kern="100" dirty="0">
                          <a:effectLst/>
                        </a:rPr>
                        <a:t>Test login </a:t>
                      </a:r>
                      <a:r>
                        <a:rPr lang="en-US" sz="1050" kern="100" dirty="0">
                          <a:effectLst/>
                        </a:rPr>
                        <a:t>function</a:t>
                      </a:r>
                      <a:endParaRPr lang="en-US" sz="1050" kern="100" dirty="0">
                        <a:effectLst/>
                      </a:endParaRPr>
                    </a:p>
                    <a:p>
                      <a:pPr marL="0" marR="0" algn="just">
                        <a:spcBef>
                          <a:spcPts val="0"/>
                        </a:spcBef>
                        <a:spcAft>
                          <a:spcPts val="0"/>
                        </a:spcAft>
                      </a:pPr>
                      <a:r>
                        <a:rPr lang="en-US" sz="1050" kern="100" dirty="0">
                          <a:effectLst/>
                        </a:rPr>
                        <a:t> </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ctr">
                        <a:spcBef>
                          <a:spcPts val="0"/>
                        </a:spcBef>
                        <a:spcAft>
                          <a:spcPts val="0"/>
                        </a:spcAft>
                      </a:pPr>
                      <a:r>
                        <a:rPr lang="en-US" sz="1200" kern="100">
                          <a:effectLst/>
                        </a:rPr>
                        <a:t>Xu Runxuan</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altLang="zh-CN" sz="1200" kern="100" dirty="0">
                          <a:effectLst/>
                        </a:rPr>
                        <a:t>4.24-4.28</a:t>
                      </a:r>
                      <a:endParaRPr lang="zh-CN" alt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bl>
          </a:graphicData>
        </a:graphic>
      </p:graphicFrame>
      <p:graphicFrame>
        <p:nvGraphicFramePr>
          <p:cNvPr id="7" name="表格 6"/>
          <p:cNvGraphicFramePr>
            <a:graphicFrameLocks noGrp="1"/>
          </p:cNvGraphicFramePr>
          <p:nvPr/>
        </p:nvGraphicFramePr>
        <p:xfrm>
          <a:off x="1073592" y="2969861"/>
          <a:ext cx="4213860" cy="1329690"/>
        </p:xfrm>
        <a:graphic>
          <a:graphicData uri="http://schemas.openxmlformats.org/drawingml/2006/table">
            <a:tbl>
              <a:tblPr>
                <a:tableStyleId>{5C22544A-7EE6-4342-B048-85BDC9FD1C3A}</a:tableStyleId>
              </a:tblPr>
              <a:tblGrid>
                <a:gridCol w="1579245"/>
                <a:gridCol w="1580515"/>
                <a:gridCol w="1054100"/>
              </a:tblGrid>
              <a:tr h="402590">
                <a:tc>
                  <a:txBody>
                    <a:bodyPr/>
                    <a:lstStyle/>
                    <a:p>
                      <a:pPr marL="0" marR="0" algn="just">
                        <a:spcBef>
                          <a:spcPts val="0"/>
                        </a:spcBef>
                        <a:spcAft>
                          <a:spcPts val="0"/>
                        </a:spcAft>
                      </a:pPr>
                      <a:r>
                        <a:rPr lang="en-US" sz="1400" kern="100">
                          <a:effectLst/>
                        </a:rPr>
                        <a:t>Test Content</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400" kern="100">
                          <a:effectLst/>
                        </a:rPr>
                        <a:t>Responsible Person</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600" kern="100">
                          <a:effectLst/>
                        </a:rPr>
                        <a:t>Date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811530">
                <a:tc>
                  <a:txBody>
                    <a:bodyPr/>
                    <a:lstStyle/>
                    <a:p>
                      <a:pPr marL="0" marR="0" algn="ctr">
                        <a:spcBef>
                          <a:spcPts val="0"/>
                        </a:spcBef>
                        <a:spcAft>
                          <a:spcPts val="0"/>
                        </a:spcAft>
                      </a:pPr>
                      <a:r>
                        <a:rPr lang="en-US" sz="1200" kern="100" dirty="0">
                          <a:effectLst/>
                        </a:rPr>
                        <a:t>Test signup function</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ctr">
                        <a:spcBef>
                          <a:spcPts val="0"/>
                        </a:spcBef>
                        <a:spcAft>
                          <a:spcPts val="0"/>
                        </a:spcAft>
                      </a:pPr>
                      <a:r>
                        <a:rPr lang="en-US" sz="1200" kern="100">
                          <a:effectLst/>
                        </a:rPr>
                        <a:t>Xu Runxuan</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altLang="zh-CN" sz="1200" kern="100" dirty="0">
                          <a:effectLst/>
                        </a:rPr>
                        <a:t>4.24-4.28</a:t>
                      </a:r>
                      <a:endParaRPr lang="zh-CN" alt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bl>
          </a:graphicData>
        </a:graphic>
      </p:graphicFrame>
      <p:graphicFrame>
        <p:nvGraphicFramePr>
          <p:cNvPr id="8" name="表格 7"/>
          <p:cNvGraphicFramePr>
            <a:graphicFrameLocks noGrp="1"/>
          </p:cNvGraphicFramePr>
          <p:nvPr/>
        </p:nvGraphicFramePr>
        <p:xfrm>
          <a:off x="1073592" y="4299551"/>
          <a:ext cx="4213860" cy="1329690"/>
        </p:xfrm>
        <a:graphic>
          <a:graphicData uri="http://schemas.openxmlformats.org/drawingml/2006/table">
            <a:tbl>
              <a:tblPr>
                <a:tableStyleId>{5C22544A-7EE6-4342-B048-85BDC9FD1C3A}</a:tableStyleId>
              </a:tblPr>
              <a:tblGrid>
                <a:gridCol w="1579245"/>
                <a:gridCol w="1580515"/>
                <a:gridCol w="1054100"/>
              </a:tblGrid>
              <a:tr h="402590">
                <a:tc>
                  <a:txBody>
                    <a:bodyPr/>
                    <a:lstStyle/>
                    <a:p>
                      <a:pPr marL="0" marR="0" algn="just">
                        <a:spcBef>
                          <a:spcPts val="0"/>
                        </a:spcBef>
                        <a:spcAft>
                          <a:spcPts val="0"/>
                        </a:spcAft>
                      </a:pPr>
                      <a:r>
                        <a:rPr lang="en-US" sz="1400" kern="100">
                          <a:effectLst/>
                        </a:rPr>
                        <a:t>Test Content</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400" kern="100">
                          <a:effectLst/>
                        </a:rPr>
                        <a:t>Responsible Person</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600" kern="100" dirty="0">
                          <a:effectLst/>
                        </a:rPr>
                        <a:t>Date</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811530">
                <a:tc>
                  <a:txBody>
                    <a:bodyPr/>
                    <a:lstStyle/>
                    <a:p>
                      <a:pPr marL="0" marR="0" algn="ctr">
                        <a:spcBef>
                          <a:spcPts val="0"/>
                        </a:spcBef>
                        <a:spcAft>
                          <a:spcPts val="0"/>
                        </a:spcAft>
                      </a:pPr>
                      <a:r>
                        <a:rPr lang="en-US" sz="1400" kern="100" dirty="0">
                          <a:effectLst/>
                        </a:rPr>
                        <a:t>Test Summary Function</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ctr">
                        <a:spcBef>
                          <a:spcPts val="0"/>
                        </a:spcBef>
                        <a:spcAft>
                          <a:spcPts val="0"/>
                        </a:spcAft>
                      </a:pPr>
                      <a:r>
                        <a:rPr lang="en-US" sz="1400" kern="100">
                          <a:effectLst/>
                        </a:rPr>
                        <a:t>Xu Runxuan</a:t>
                      </a:r>
                      <a:endParaRPr lang="en-US" sz="1050" kern="100">
                        <a:effectLst/>
                      </a:endParaRPr>
                    </a:p>
                    <a:p>
                      <a:pPr marL="0" marR="0" algn="ctr">
                        <a:spcBef>
                          <a:spcPts val="0"/>
                        </a:spcBef>
                        <a:spcAft>
                          <a:spcPts val="0"/>
                        </a:spcAft>
                      </a:pPr>
                      <a:r>
                        <a:rPr lang="en-US" sz="1400" kern="100">
                          <a:effectLst/>
                        </a:rPr>
                        <a:t>Shi ZhouYin</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altLang="zh-CN" sz="1200" kern="100" dirty="0">
                          <a:effectLst/>
                        </a:rPr>
                        <a:t>5.15-5.22</a:t>
                      </a:r>
                      <a:endParaRPr lang="zh-CN" alt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bl>
          </a:graphicData>
        </a:graphic>
      </p:graphicFrame>
      <p:graphicFrame>
        <p:nvGraphicFramePr>
          <p:cNvPr id="9" name="表格 8"/>
          <p:cNvGraphicFramePr>
            <a:graphicFrameLocks noGrp="1"/>
          </p:cNvGraphicFramePr>
          <p:nvPr/>
        </p:nvGraphicFramePr>
        <p:xfrm>
          <a:off x="5287452" y="1640171"/>
          <a:ext cx="4213860" cy="1329690"/>
        </p:xfrm>
        <a:graphic>
          <a:graphicData uri="http://schemas.openxmlformats.org/drawingml/2006/table">
            <a:tbl>
              <a:tblPr>
                <a:tableStyleId>{5C22544A-7EE6-4342-B048-85BDC9FD1C3A}</a:tableStyleId>
              </a:tblPr>
              <a:tblGrid>
                <a:gridCol w="1579245"/>
                <a:gridCol w="1580515"/>
                <a:gridCol w="1054100"/>
              </a:tblGrid>
              <a:tr h="402590">
                <a:tc>
                  <a:txBody>
                    <a:bodyPr/>
                    <a:lstStyle/>
                    <a:p>
                      <a:pPr marL="0" marR="0" algn="just">
                        <a:spcBef>
                          <a:spcPts val="0"/>
                        </a:spcBef>
                        <a:spcAft>
                          <a:spcPts val="0"/>
                        </a:spcAft>
                      </a:pPr>
                      <a:r>
                        <a:rPr lang="en-US" sz="1400" kern="100">
                          <a:effectLst/>
                        </a:rPr>
                        <a:t>Test Content</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400" kern="100">
                          <a:effectLst/>
                        </a:rPr>
                        <a:t>Responsible Person</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600" kern="100">
                          <a:effectLst/>
                        </a:rPr>
                        <a:t>Date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811530">
                <a:tc>
                  <a:txBody>
                    <a:bodyPr/>
                    <a:lstStyle/>
                    <a:p>
                      <a:pPr marL="0" marR="0" algn="ctr">
                        <a:spcBef>
                          <a:spcPts val="0"/>
                        </a:spcBef>
                        <a:spcAft>
                          <a:spcPts val="0"/>
                        </a:spcAft>
                      </a:pPr>
                      <a:r>
                        <a:rPr lang="en-US" sz="1400" kern="100" dirty="0">
                          <a:effectLst/>
                        </a:rPr>
                        <a:t>Test </a:t>
                      </a:r>
                      <a:r>
                        <a:rPr lang="en-US" sz="1400" kern="100" dirty="0" err="1">
                          <a:effectLst/>
                        </a:rPr>
                        <a:t>pictureToText</a:t>
                      </a:r>
                      <a:endParaRPr lang="en-US" sz="1050" kern="100" dirty="0">
                        <a:effectLst/>
                      </a:endParaRPr>
                    </a:p>
                    <a:p>
                      <a:pPr marL="0" marR="0" algn="ctr">
                        <a:spcBef>
                          <a:spcPts val="0"/>
                        </a:spcBef>
                        <a:spcAft>
                          <a:spcPts val="0"/>
                        </a:spcAft>
                      </a:pPr>
                      <a:r>
                        <a:rPr lang="en-US" sz="1400" kern="100" dirty="0">
                          <a:effectLst/>
                        </a:rPr>
                        <a:t>Function</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ctr">
                        <a:spcBef>
                          <a:spcPts val="0"/>
                        </a:spcBef>
                        <a:spcAft>
                          <a:spcPts val="0"/>
                        </a:spcAft>
                      </a:pPr>
                      <a:r>
                        <a:rPr lang="en-US" sz="1400" kern="100" dirty="0">
                          <a:effectLst/>
                        </a:rPr>
                        <a:t>Xu </a:t>
                      </a:r>
                      <a:r>
                        <a:rPr lang="en-US" sz="1400" kern="100" dirty="0" err="1">
                          <a:effectLst/>
                        </a:rPr>
                        <a:t>Runxuan</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altLang="zh-CN" sz="1200" kern="100" dirty="0">
                          <a:effectLst/>
                        </a:rPr>
                        <a:t>5.24-5.28</a:t>
                      </a:r>
                      <a:endParaRPr lang="zh-CN" alt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bl>
          </a:graphicData>
        </a:graphic>
      </p:graphicFrame>
      <p:graphicFrame>
        <p:nvGraphicFramePr>
          <p:cNvPr id="10" name="表格 9"/>
          <p:cNvGraphicFramePr>
            <a:graphicFrameLocks noGrp="1"/>
          </p:cNvGraphicFramePr>
          <p:nvPr/>
        </p:nvGraphicFramePr>
        <p:xfrm>
          <a:off x="5287452" y="2969861"/>
          <a:ext cx="4213860" cy="1463040"/>
        </p:xfrm>
        <a:graphic>
          <a:graphicData uri="http://schemas.openxmlformats.org/drawingml/2006/table">
            <a:tbl>
              <a:tblPr>
                <a:tableStyleId>{5C22544A-7EE6-4342-B048-85BDC9FD1C3A}</a:tableStyleId>
              </a:tblPr>
              <a:tblGrid>
                <a:gridCol w="1579245"/>
                <a:gridCol w="1580515"/>
                <a:gridCol w="1054100"/>
              </a:tblGrid>
              <a:tr h="470932">
                <a:tc>
                  <a:txBody>
                    <a:bodyPr/>
                    <a:lstStyle/>
                    <a:p>
                      <a:pPr marL="0" marR="0" algn="just">
                        <a:spcBef>
                          <a:spcPts val="0"/>
                        </a:spcBef>
                        <a:spcAft>
                          <a:spcPts val="0"/>
                        </a:spcAft>
                      </a:pPr>
                      <a:r>
                        <a:rPr lang="en-US" sz="1400" kern="100">
                          <a:effectLst/>
                        </a:rPr>
                        <a:t>Test Content</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400" kern="100">
                          <a:effectLst/>
                        </a:rPr>
                        <a:t>Responsible Person</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600" kern="100">
                          <a:effectLst/>
                        </a:rPr>
                        <a:t>Date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858758">
                <a:tc>
                  <a:txBody>
                    <a:bodyPr/>
                    <a:lstStyle/>
                    <a:p>
                      <a:pPr marL="0" marR="0" algn="ctr">
                        <a:spcBef>
                          <a:spcPts val="0"/>
                        </a:spcBef>
                        <a:spcAft>
                          <a:spcPts val="0"/>
                        </a:spcAft>
                      </a:pPr>
                      <a:r>
                        <a:rPr lang="en-US" sz="1400" kern="100" dirty="0">
                          <a:effectLst/>
                        </a:rPr>
                        <a:t>Test Machine Reading Comprehension</a:t>
                      </a:r>
                      <a:endParaRPr lang="en-US" sz="1050" kern="100" dirty="0">
                        <a:effectLst/>
                      </a:endParaRPr>
                    </a:p>
                    <a:p>
                      <a:pPr marL="0" marR="0" algn="ctr">
                        <a:spcBef>
                          <a:spcPts val="0"/>
                        </a:spcBef>
                        <a:spcAft>
                          <a:spcPts val="0"/>
                        </a:spcAft>
                      </a:pPr>
                      <a:r>
                        <a:rPr lang="en-US" sz="1400" kern="100" dirty="0">
                          <a:effectLst/>
                        </a:rPr>
                        <a:t>Function</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ctr">
                        <a:spcBef>
                          <a:spcPts val="0"/>
                        </a:spcBef>
                        <a:spcAft>
                          <a:spcPts val="0"/>
                        </a:spcAft>
                      </a:pPr>
                      <a:r>
                        <a:rPr lang="en-US" sz="1400" kern="100" dirty="0">
                          <a:effectLst/>
                        </a:rPr>
                        <a:t>Xu </a:t>
                      </a:r>
                      <a:r>
                        <a:rPr lang="en-US" sz="1400" kern="100" dirty="0" err="1">
                          <a:effectLst/>
                        </a:rPr>
                        <a:t>Runxuan</a:t>
                      </a:r>
                      <a:endParaRPr lang="en-US" sz="1050" kern="100" dirty="0">
                        <a:effectLst/>
                      </a:endParaRPr>
                    </a:p>
                    <a:p>
                      <a:pPr marL="0" marR="0" algn="ctr">
                        <a:spcBef>
                          <a:spcPts val="0"/>
                        </a:spcBef>
                        <a:spcAft>
                          <a:spcPts val="0"/>
                        </a:spcAft>
                      </a:pPr>
                      <a:r>
                        <a:rPr lang="en-US" sz="1400" kern="100" dirty="0">
                          <a:effectLst/>
                        </a:rPr>
                        <a:t>Shi </a:t>
                      </a:r>
                      <a:r>
                        <a:rPr lang="en-US" sz="1400" kern="100" dirty="0" err="1">
                          <a:effectLst/>
                        </a:rPr>
                        <a:t>ZhouYin</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altLang="zh-CN" sz="1200" kern="100" dirty="0">
                          <a:effectLst/>
                        </a:rPr>
                        <a:t>5.24-5.28</a:t>
                      </a:r>
                      <a:endParaRPr lang="zh-CN" alt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bl>
          </a:graphicData>
        </a:graphic>
      </p:graphicFrame>
      <p:graphicFrame>
        <p:nvGraphicFramePr>
          <p:cNvPr id="11" name="表格 10"/>
          <p:cNvGraphicFramePr>
            <a:graphicFrameLocks noGrp="1"/>
          </p:cNvGraphicFramePr>
          <p:nvPr/>
        </p:nvGraphicFramePr>
        <p:xfrm>
          <a:off x="5287452" y="4423176"/>
          <a:ext cx="4213860" cy="1329690"/>
        </p:xfrm>
        <a:graphic>
          <a:graphicData uri="http://schemas.openxmlformats.org/drawingml/2006/table">
            <a:tbl>
              <a:tblPr>
                <a:tableStyleId>{5C22544A-7EE6-4342-B048-85BDC9FD1C3A}</a:tableStyleId>
              </a:tblPr>
              <a:tblGrid>
                <a:gridCol w="1579245"/>
                <a:gridCol w="1580515"/>
                <a:gridCol w="1054100"/>
              </a:tblGrid>
              <a:tr h="402590">
                <a:tc>
                  <a:txBody>
                    <a:bodyPr/>
                    <a:lstStyle/>
                    <a:p>
                      <a:pPr marL="0" marR="0" algn="just">
                        <a:spcBef>
                          <a:spcPts val="0"/>
                        </a:spcBef>
                        <a:spcAft>
                          <a:spcPts val="0"/>
                        </a:spcAft>
                      </a:pPr>
                      <a:r>
                        <a:rPr lang="en-US" sz="1400" kern="100">
                          <a:effectLst/>
                        </a:rPr>
                        <a:t>Test Content</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400" kern="100">
                          <a:effectLst/>
                        </a:rPr>
                        <a:t>Responsible Person</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sz="1600" kern="100">
                          <a:effectLst/>
                        </a:rPr>
                        <a:t>Date</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r h="811530">
                <a:tc>
                  <a:txBody>
                    <a:bodyPr/>
                    <a:lstStyle/>
                    <a:p>
                      <a:pPr marL="0" marR="0" algn="ctr">
                        <a:spcBef>
                          <a:spcPts val="0"/>
                        </a:spcBef>
                        <a:spcAft>
                          <a:spcPts val="0"/>
                        </a:spcAft>
                      </a:pPr>
                      <a:r>
                        <a:rPr lang="en-US" sz="1400" kern="100" dirty="0">
                          <a:effectLst/>
                        </a:rPr>
                        <a:t>Test Upload</a:t>
                      </a:r>
                      <a:endParaRPr lang="en-US" sz="1050" kern="100" dirty="0">
                        <a:effectLst/>
                      </a:endParaRPr>
                    </a:p>
                    <a:p>
                      <a:pPr marL="0" marR="0" algn="ctr">
                        <a:spcBef>
                          <a:spcPts val="0"/>
                        </a:spcBef>
                        <a:spcAft>
                          <a:spcPts val="0"/>
                        </a:spcAft>
                      </a:pPr>
                      <a:r>
                        <a:rPr lang="en-US" sz="1400" kern="100" dirty="0">
                          <a:effectLst/>
                        </a:rPr>
                        <a:t>Function</a:t>
                      </a:r>
                      <a:endParaRPr 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ctr">
                        <a:spcBef>
                          <a:spcPts val="0"/>
                        </a:spcBef>
                        <a:spcAft>
                          <a:spcPts val="0"/>
                        </a:spcAft>
                      </a:pPr>
                      <a:r>
                        <a:rPr lang="en-US" sz="1400" kern="100">
                          <a:effectLst/>
                        </a:rPr>
                        <a:t>Xu Runxuan</a:t>
                      </a:r>
                      <a:endParaRPr lang="en-US" sz="1050" kern="100">
                        <a:effectLst/>
                      </a:endParaRPr>
                    </a:p>
                    <a:p>
                      <a:pPr marL="0" marR="0" algn="ctr">
                        <a:spcBef>
                          <a:spcPts val="0"/>
                        </a:spcBef>
                        <a:spcAft>
                          <a:spcPts val="0"/>
                        </a:spcAft>
                      </a:pPr>
                      <a:r>
                        <a:rPr lang="en-US" sz="1400" kern="100">
                          <a:effectLst/>
                        </a:rPr>
                        <a:t>Shi ZhouYin</a:t>
                      </a:r>
                      <a:endParaRPr lang="en-US"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c>
                  <a:txBody>
                    <a:bodyPr/>
                    <a:lstStyle/>
                    <a:p>
                      <a:pPr marL="0" marR="0" algn="just">
                        <a:spcBef>
                          <a:spcPts val="0"/>
                        </a:spcBef>
                        <a:spcAft>
                          <a:spcPts val="0"/>
                        </a:spcAft>
                      </a:pPr>
                      <a:r>
                        <a:rPr lang="en-US" altLang="zh-CN" sz="1200" kern="100" dirty="0">
                          <a:effectLst/>
                        </a:rPr>
                        <a:t>5.24-5.28</a:t>
                      </a:r>
                      <a:endParaRPr lang="zh-CN" altLang="en-US"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2749823" y="407504"/>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Test plan</a:t>
            </a:r>
            <a:endParaRPr lang="zh-CN" altLang="en-US" dirty="0"/>
          </a:p>
        </p:txBody>
      </p:sp>
      <p:sp>
        <p:nvSpPr>
          <p:cNvPr id="5" name="文本框 4"/>
          <p:cNvSpPr txBox="1"/>
          <p:nvPr/>
        </p:nvSpPr>
        <p:spPr>
          <a:xfrm>
            <a:off x="1152939" y="1981200"/>
            <a:ext cx="9959009" cy="4970591"/>
          </a:xfrm>
          <a:prstGeom prst="rect">
            <a:avLst/>
          </a:prstGeom>
          <a:noFill/>
        </p:spPr>
        <p:txBody>
          <a:bodyPr wrap="square" rtlCol="0">
            <a:spAutoFit/>
          </a:bodyPr>
          <a:lstStyle/>
          <a:p>
            <a:r>
              <a:rPr lang="en-US" altLang="zh-CN" dirty="0">
                <a:latin typeface="等线" panose="02010600030101010101" pitchFamily="2" charset="-122"/>
                <a:ea typeface="等线" panose="02010600030101010101" pitchFamily="2" charset="-122"/>
              </a:rPr>
              <a:t>Test </a:t>
            </a:r>
            <a:r>
              <a:rPr lang="en-US" altLang="zh-CN" dirty="0" err="1">
                <a:latin typeface="等线" panose="02010600030101010101" pitchFamily="2" charset="-122"/>
                <a:ea typeface="等线" panose="02010600030101010101" pitchFamily="2" charset="-122"/>
              </a:rPr>
              <a:t>tools:</a:t>
            </a:r>
            <a:r>
              <a:rPr lang="en-US" altLang="zh-CN" kern="0" dirty="0" err="1">
                <a:solidFill>
                  <a:srgbClr val="000000"/>
                </a:solidFill>
                <a:effectLst/>
                <a:latin typeface="等线" panose="02010600030101010101" pitchFamily="2" charset="-122"/>
                <a:ea typeface="等线" panose="02010600030101010101" pitchFamily="2" charset="-122"/>
                <a:cs typeface="宋体" panose="02010600030101010101" pitchFamily="2" charset="-122"/>
              </a:rPr>
              <a:t>Testing</a:t>
            </a:r>
            <a:r>
              <a:rPr lang="en-US" altLang="zh-CN" kern="0" dirty="0">
                <a:solidFill>
                  <a:srgbClr val="000000"/>
                </a:solidFill>
                <a:effectLst/>
                <a:latin typeface="等线" panose="02010600030101010101" pitchFamily="2" charset="-122"/>
                <a:ea typeface="等线" panose="02010600030101010101" pitchFamily="2" charset="-122"/>
                <a:cs typeface="宋体" panose="02010600030101010101" pitchFamily="2" charset="-122"/>
              </a:rPr>
              <a:t> with Spring Integration Junit</a:t>
            </a:r>
            <a:endParaRPr lang="en-US" altLang="zh-CN" dirty="0">
              <a:effectLst/>
              <a:latin typeface="等线" panose="02010600030101010101" pitchFamily="2" charset="-122"/>
              <a:ea typeface="等线" panose="02010600030101010101" pitchFamily="2" charset="-122"/>
            </a:endParaRPr>
          </a:p>
          <a:p>
            <a:r>
              <a:rPr lang="en-US" altLang="zh-CN" kern="100" dirty="0">
                <a:effectLst/>
                <a:latin typeface="等线" panose="02010600030101010101" pitchFamily="2" charset="-122"/>
                <a:ea typeface="等线" panose="02010600030101010101" pitchFamily="2" charset="-122"/>
              </a:rPr>
              <a:t>pass standard:</a:t>
            </a:r>
            <a:endParaRPr lang="en-US" altLang="zh-CN" kern="100" dirty="0">
              <a:effectLst/>
              <a:latin typeface="等线" panose="02010600030101010101" pitchFamily="2" charset="-122"/>
              <a:ea typeface="等线" panose="02010600030101010101" pitchFamily="2" charset="-122"/>
            </a:endParaRPr>
          </a:p>
          <a:p>
            <a:r>
              <a:rPr lang="en-US" altLang="zh-CN" kern="100" dirty="0">
                <a:effectLst/>
                <a:latin typeface="等线" panose="02010600030101010101" pitchFamily="2" charset="-122"/>
                <a:ea typeface="等线" panose="02010600030101010101" pitchFamily="2" charset="-122"/>
              </a:rPr>
              <a:t>             Test login function, Test signup function and Test Upload </a:t>
            </a:r>
            <a:r>
              <a:rPr lang="en-US" altLang="zh-CN" kern="100" dirty="0" err="1">
                <a:effectLst/>
                <a:latin typeface="等线" panose="02010600030101010101" pitchFamily="2" charset="-122"/>
                <a:ea typeface="等线" panose="02010600030101010101" pitchFamily="2" charset="-122"/>
              </a:rPr>
              <a:t>function:</a:t>
            </a:r>
            <a:r>
              <a:rPr lang="en-US" altLang="zh-CN" kern="0" dirty="0" err="1">
                <a:solidFill>
                  <a:srgbClr val="000000"/>
                </a:solidFill>
                <a:effectLst/>
                <a:latin typeface="等线" panose="02010600030101010101" pitchFamily="2" charset="-122"/>
                <a:ea typeface="等线" panose="02010600030101010101" pitchFamily="2" charset="-122"/>
                <a:cs typeface="宋体" panose="02010600030101010101" pitchFamily="2" charset="-122"/>
              </a:rPr>
              <a:t>All</a:t>
            </a:r>
            <a:r>
              <a:rPr lang="en-US" altLang="zh-CN" kern="0" dirty="0">
                <a:solidFill>
                  <a:srgbClr val="000000"/>
                </a:solidFill>
                <a:effectLst/>
                <a:latin typeface="等线" panose="02010600030101010101" pitchFamily="2" charset="-122"/>
                <a:ea typeface="等线" panose="02010600030101010101" pitchFamily="2" charset="-122"/>
                <a:cs typeface="宋体" panose="02010600030101010101" pitchFamily="2" charset="-122"/>
              </a:rPr>
              <a:t> Examples can input result equals to expected result</a:t>
            </a:r>
            <a:endParaRPr lang="en-US" altLang="zh-CN" kern="0" dirty="0">
              <a:solidFill>
                <a:srgbClr val="000000"/>
              </a:solidFill>
              <a:effectLst/>
              <a:latin typeface="等线" panose="02010600030101010101" pitchFamily="2" charset="-122"/>
              <a:ea typeface="等线" panose="02010600030101010101" pitchFamily="2" charset="-122"/>
              <a:cs typeface="宋体" panose="02010600030101010101" pitchFamily="2" charset="-122"/>
            </a:endParaRPr>
          </a:p>
          <a:p>
            <a:r>
              <a:rPr lang="en-US" altLang="zh-CN" kern="0" dirty="0">
                <a:solidFill>
                  <a:srgbClr val="000000"/>
                </a:solidFill>
                <a:latin typeface="等线" panose="02010600030101010101" pitchFamily="2" charset="-122"/>
                <a:ea typeface="等线" panose="02010600030101010101" pitchFamily="2" charset="-122"/>
              </a:rPr>
              <a:t>             Test </a:t>
            </a:r>
            <a:r>
              <a:rPr lang="en-US" altLang="zh-CN" kern="100" dirty="0">
                <a:effectLst/>
                <a:latin typeface="等线" panose="02010600030101010101" pitchFamily="2" charset="-122"/>
                <a:ea typeface="等线" panose="02010600030101010101" pitchFamily="2" charset="-122"/>
              </a:rPr>
              <a:t>Summary Function, Test </a:t>
            </a:r>
            <a:r>
              <a:rPr lang="en-US" altLang="zh-CN" kern="100" dirty="0" err="1">
                <a:effectLst/>
                <a:latin typeface="等线" panose="02010600030101010101" pitchFamily="2" charset="-122"/>
                <a:ea typeface="等线" panose="02010600030101010101" pitchFamily="2" charset="-122"/>
              </a:rPr>
              <a:t>pictureToText</a:t>
            </a:r>
            <a:r>
              <a:rPr lang="en-US" altLang="zh-CN" kern="100" dirty="0">
                <a:latin typeface="等线" panose="02010600030101010101" pitchFamily="2" charset="-122"/>
                <a:ea typeface="等线" panose="02010600030101010101" pitchFamily="2" charset="-122"/>
              </a:rPr>
              <a:t> </a:t>
            </a:r>
            <a:r>
              <a:rPr lang="en-US" altLang="zh-CN" kern="100" dirty="0" err="1">
                <a:effectLst/>
                <a:latin typeface="等线" panose="02010600030101010101" pitchFamily="2" charset="-122"/>
                <a:ea typeface="等线" panose="02010600030101010101" pitchFamily="2" charset="-122"/>
              </a:rPr>
              <a:t>Function,Test</a:t>
            </a:r>
            <a:r>
              <a:rPr lang="en-US" altLang="zh-CN" kern="100" dirty="0">
                <a:effectLst/>
                <a:latin typeface="等线" panose="02010600030101010101" pitchFamily="2" charset="-122"/>
                <a:ea typeface="等线" panose="02010600030101010101" pitchFamily="2" charset="-122"/>
              </a:rPr>
              <a:t> Machine Reading Comprehension </a:t>
            </a:r>
            <a:r>
              <a:rPr lang="en-US" altLang="zh-CN" kern="100" dirty="0" err="1">
                <a:effectLst/>
                <a:latin typeface="等线" panose="02010600030101010101" pitchFamily="2" charset="-122"/>
                <a:ea typeface="等线" panose="02010600030101010101" pitchFamily="2" charset="-122"/>
              </a:rPr>
              <a:t>Function:code</a:t>
            </a:r>
            <a:r>
              <a:rPr lang="en-US" altLang="zh-CN" kern="100" dirty="0">
                <a:effectLst/>
                <a:latin typeface="等线" panose="02010600030101010101" pitchFamily="2" charset="-122"/>
                <a:ea typeface="等线" panose="02010600030101010101" pitchFamily="2" charset="-122"/>
              </a:rPr>
              <a:t> can successfully run</a:t>
            </a:r>
            <a:endParaRPr lang="en-US" altLang="zh-CN" kern="100" dirty="0">
              <a:effectLst/>
              <a:latin typeface="等线" panose="02010600030101010101" pitchFamily="2" charset="-122"/>
              <a:ea typeface="等线" panose="02010600030101010101" pitchFamily="2" charset="-122"/>
            </a:endParaRPr>
          </a:p>
          <a:p>
            <a:r>
              <a:rPr lang="en-US" altLang="zh-CN" kern="100" dirty="0">
                <a:latin typeface="等线" panose="02010600030101010101" pitchFamily="2" charset="-122"/>
                <a:ea typeface="等线" panose="02010600030101010101" pitchFamily="2" charset="-122"/>
                <a:cs typeface="Times New Roman" panose="02020603050405020304" pitchFamily="18" charset="0"/>
              </a:rPr>
              <a:t>Test Method:</a:t>
            </a: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r>
              <a:rPr lang="en-US" altLang="zh-CN" sz="1800" kern="100" dirty="0">
                <a:effectLst/>
                <a:latin typeface="等线" panose="02010600030101010101" pitchFamily="2" charset="-122"/>
                <a:ea typeface="等线" panose="02010600030101010101" pitchFamily="2" charset="-122"/>
              </a:rPr>
              <a:t>             Test login function, Test signup function and Test Upload </a:t>
            </a:r>
            <a:r>
              <a:rPr lang="en-US" altLang="zh-CN" sz="1800" kern="100" dirty="0" err="1">
                <a:effectLst/>
                <a:latin typeface="等线" panose="02010600030101010101" pitchFamily="2" charset="-122"/>
                <a:ea typeface="等线" panose="02010600030101010101" pitchFamily="2" charset="-122"/>
              </a:rPr>
              <a:t>function:we</a:t>
            </a:r>
            <a:r>
              <a:rPr lang="en-US" altLang="zh-CN" sz="1800" kern="100" dirty="0">
                <a:effectLst/>
                <a:latin typeface="等线" panose="02010600030101010101" pitchFamily="2" charset="-122"/>
                <a:ea typeface="等线" panose="02010600030101010101" pitchFamily="2" charset="-122"/>
              </a:rPr>
              <a:t> use legal and </a:t>
            </a:r>
            <a:r>
              <a:rPr lang="en-US" altLang="zh-CN" sz="1800" kern="100" dirty="0" err="1">
                <a:effectLst/>
                <a:latin typeface="等线" panose="02010600030101010101" pitchFamily="2" charset="-122"/>
                <a:ea typeface="等线" panose="02010600030101010101" pitchFamily="2" charset="-122"/>
              </a:rPr>
              <a:t>illegall</a:t>
            </a:r>
            <a:r>
              <a:rPr lang="en-US" altLang="zh-CN" sz="1800" kern="100" dirty="0">
                <a:effectLst/>
                <a:latin typeface="等线" panose="02010600030101010101" pitchFamily="2" charset="-122"/>
                <a:ea typeface="等线" panose="02010600030101010101" pitchFamily="2" charset="-122"/>
              </a:rPr>
              <a:t> inputs to test the code</a:t>
            </a:r>
            <a:endParaRPr lang="en-US" altLang="zh-CN" sz="1800" kern="100" dirty="0">
              <a:effectLst/>
              <a:latin typeface="等线" panose="02010600030101010101" pitchFamily="2" charset="-122"/>
              <a:ea typeface="等线" panose="02010600030101010101" pitchFamily="2" charset="-122"/>
            </a:endParaRPr>
          </a:p>
          <a:p>
            <a:r>
              <a:rPr lang="en-US" altLang="zh-CN" sz="1800" kern="0" dirty="0">
                <a:solidFill>
                  <a:srgbClr val="000000"/>
                </a:solidFill>
                <a:latin typeface="等线" panose="02010600030101010101" pitchFamily="2" charset="-122"/>
                <a:ea typeface="等线" panose="02010600030101010101" pitchFamily="2" charset="-122"/>
              </a:rPr>
              <a:t>             Test </a:t>
            </a:r>
            <a:r>
              <a:rPr lang="en-US" altLang="zh-CN" sz="1800" kern="100" dirty="0">
                <a:effectLst/>
                <a:latin typeface="等线" panose="02010600030101010101" pitchFamily="2" charset="-122"/>
                <a:ea typeface="等线" panose="02010600030101010101" pitchFamily="2" charset="-122"/>
              </a:rPr>
              <a:t>Summary Function, Test </a:t>
            </a:r>
            <a:r>
              <a:rPr lang="en-US" altLang="zh-CN" sz="1800" kern="100" dirty="0" err="1">
                <a:effectLst/>
                <a:latin typeface="等线" panose="02010600030101010101" pitchFamily="2" charset="-122"/>
                <a:ea typeface="等线" panose="02010600030101010101" pitchFamily="2" charset="-122"/>
              </a:rPr>
              <a:t>pictureToText</a:t>
            </a:r>
            <a:r>
              <a:rPr lang="en-US" altLang="zh-CN" sz="1800" kern="100" dirty="0">
                <a:latin typeface="等线" panose="02010600030101010101" pitchFamily="2" charset="-122"/>
                <a:ea typeface="等线" panose="02010600030101010101" pitchFamily="2" charset="-122"/>
              </a:rPr>
              <a:t> </a:t>
            </a:r>
            <a:r>
              <a:rPr lang="en-US" altLang="zh-CN" sz="1800" kern="100" dirty="0" err="1">
                <a:effectLst/>
                <a:latin typeface="等线" panose="02010600030101010101" pitchFamily="2" charset="-122"/>
                <a:ea typeface="等线" panose="02010600030101010101" pitchFamily="2" charset="-122"/>
              </a:rPr>
              <a:t>Function,Test</a:t>
            </a:r>
            <a:r>
              <a:rPr lang="en-US" altLang="zh-CN" sz="1800" kern="100" dirty="0">
                <a:effectLst/>
                <a:latin typeface="等线" panose="02010600030101010101" pitchFamily="2" charset="-122"/>
                <a:ea typeface="等线" panose="02010600030101010101" pitchFamily="2" charset="-122"/>
              </a:rPr>
              <a:t> Machine Reading Comprehension </a:t>
            </a:r>
            <a:r>
              <a:rPr lang="en-US" altLang="zh-CN" sz="1800" kern="100" dirty="0" err="1">
                <a:effectLst/>
                <a:latin typeface="等线" panose="02010600030101010101" pitchFamily="2" charset="-122"/>
                <a:ea typeface="等线" panose="02010600030101010101" pitchFamily="2" charset="-122"/>
              </a:rPr>
              <a:t>Function</a:t>
            </a:r>
            <a:r>
              <a:rPr lang="en-US" altLang="zh-CN" sz="1800" kern="100" dirty="0" err="1">
                <a:latin typeface="等线" panose="02010600030101010101" pitchFamily="2" charset="-122"/>
                <a:ea typeface="等线" panose="02010600030101010101" pitchFamily="2" charset="-122"/>
              </a:rPr>
              <a:t>:we</a:t>
            </a:r>
            <a:r>
              <a:rPr lang="en-US" altLang="zh-CN" sz="1800" kern="100" dirty="0">
                <a:latin typeface="等线" panose="02010600030101010101" pitchFamily="2" charset="-122"/>
                <a:ea typeface="等线" panose="02010600030101010101" pitchFamily="2" charset="-122"/>
              </a:rPr>
              <a:t> use variable input to test the code</a:t>
            </a:r>
            <a:endParaRPr lang="en-US" altLang="zh-CN" sz="1800" kern="100" dirty="0">
              <a:effectLst/>
              <a:latin typeface="等线" panose="02010600030101010101" pitchFamily="2" charset="-122"/>
              <a:ea typeface="等线" panose="02010600030101010101" pitchFamily="2" charset="-122"/>
            </a:endParaRPr>
          </a:p>
          <a:p>
            <a:endParaRPr lang="en-US" altLang="zh-CN"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en-US" altLang="zh-CN" sz="10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en-US" altLang="zh-CN" sz="12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en-US" altLang="zh-CN" sz="1800" dirty="0">
              <a:effectLst/>
              <a:latin typeface="宋体" panose="02010600030101010101" pitchFamily="2" charset="-122"/>
              <a:ea typeface="宋体" panose="02010600030101010101" pitchFamily="2" charset="-122"/>
            </a:endParaRPr>
          </a:p>
          <a:p>
            <a:endParaRPr lang="en-US" altLang="zh-CN" sz="11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en-US" altLang="zh-CN" sz="1400" kern="100" dirty="0">
              <a:effectLst/>
            </a:endParaRPr>
          </a:p>
          <a:p>
            <a:endParaRPr lang="en-US" altLang="zh-CN" sz="1800" kern="100" dirty="0">
              <a:effectLst/>
              <a:latin typeface="等线" panose="02010600030101010101" pitchFamily="2" charset="-122"/>
              <a:ea typeface="等线" panose="02010600030101010101" pitchFamily="2" charset="-122"/>
            </a:endParaRPr>
          </a:p>
          <a:p>
            <a:endParaRPr lang="zh-CN"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2749823" y="407504"/>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Test cases</a:t>
            </a:r>
            <a:endParaRPr lang="zh-CN" altLang="en-US" dirty="0"/>
          </a:p>
        </p:txBody>
      </p:sp>
      <p:pic>
        <p:nvPicPr>
          <p:cNvPr id="7" name="图片 6"/>
          <p:cNvPicPr>
            <a:picLocks noChangeAspect="1"/>
          </p:cNvPicPr>
          <p:nvPr/>
        </p:nvPicPr>
        <p:blipFill>
          <a:blip r:embed="rId1"/>
          <a:stretch>
            <a:fillRect/>
          </a:stretch>
        </p:blipFill>
        <p:spPr>
          <a:xfrm>
            <a:off x="608916" y="1422714"/>
            <a:ext cx="10497089" cy="3880049"/>
          </a:xfrm>
          <a:prstGeom prst="rect">
            <a:avLst/>
          </a:prstGeom>
        </p:spPr>
      </p:pic>
      <p:pic>
        <p:nvPicPr>
          <p:cNvPr id="9" name="图片 8"/>
          <p:cNvPicPr>
            <a:picLocks noChangeAspect="1"/>
          </p:cNvPicPr>
          <p:nvPr/>
        </p:nvPicPr>
        <p:blipFill>
          <a:blip r:embed="rId2"/>
          <a:stretch>
            <a:fillRect/>
          </a:stretch>
        </p:blipFill>
        <p:spPr>
          <a:xfrm>
            <a:off x="7954935" y="5612295"/>
            <a:ext cx="4237065" cy="652544"/>
          </a:xfrm>
          <a:prstGeom prst="rect">
            <a:avLst/>
          </a:prstGeom>
        </p:spPr>
      </p:pic>
      <p:pic>
        <p:nvPicPr>
          <p:cNvPr id="15" name="图片 14"/>
          <p:cNvPicPr>
            <a:picLocks noChangeAspect="1"/>
          </p:cNvPicPr>
          <p:nvPr/>
        </p:nvPicPr>
        <p:blipFill>
          <a:blip r:embed="rId3"/>
          <a:stretch>
            <a:fillRect/>
          </a:stretch>
        </p:blipFill>
        <p:spPr>
          <a:xfrm>
            <a:off x="200659" y="5706780"/>
            <a:ext cx="7563239" cy="46357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2749823" y="407504"/>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Test result</a:t>
            </a:r>
            <a:endParaRPr lang="zh-CN" altLang="en-US" dirty="0"/>
          </a:p>
        </p:txBody>
      </p:sp>
      <p:pic>
        <p:nvPicPr>
          <p:cNvPr id="6" name="图片 5"/>
          <p:cNvPicPr>
            <a:picLocks noChangeAspect="1"/>
          </p:cNvPicPr>
          <p:nvPr/>
        </p:nvPicPr>
        <p:blipFill>
          <a:blip r:embed="rId1"/>
          <a:stretch>
            <a:fillRect/>
          </a:stretch>
        </p:blipFill>
        <p:spPr>
          <a:xfrm>
            <a:off x="1503625" y="2089349"/>
            <a:ext cx="3181514" cy="2997354"/>
          </a:xfrm>
          <a:prstGeom prst="rect">
            <a:avLst/>
          </a:prstGeom>
        </p:spPr>
      </p:pic>
      <p:pic>
        <p:nvPicPr>
          <p:cNvPr id="8" name="图片 7"/>
          <p:cNvPicPr>
            <a:picLocks noChangeAspect="1"/>
          </p:cNvPicPr>
          <p:nvPr/>
        </p:nvPicPr>
        <p:blipFill>
          <a:blip r:embed="rId2"/>
          <a:stretch>
            <a:fillRect/>
          </a:stretch>
        </p:blipFill>
        <p:spPr>
          <a:xfrm>
            <a:off x="6781442" y="2756275"/>
            <a:ext cx="3187864" cy="151772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2782953" y="440634"/>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Lesson Learnt</a:t>
            </a:r>
            <a:endParaRPr lang="zh-CN" altLang="en-US" dirty="0"/>
          </a:p>
        </p:txBody>
      </p:sp>
      <p:sp>
        <p:nvSpPr>
          <p:cNvPr id="5" name="文本框 4"/>
          <p:cNvSpPr txBox="1"/>
          <p:nvPr/>
        </p:nvSpPr>
        <p:spPr>
          <a:xfrm>
            <a:off x="914400" y="1782418"/>
            <a:ext cx="10349948" cy="3970318"/>
          </a:xfrm>
          <a:prstGeom prst="rect">
            <a:avLst/>
          </a:prstGeom>
          <a:noFill/>
        </p:spPr>
        <p:txBody>
          <a:bodyPr wrap="square" rtlCol="0">
            <a:spAutoFit/>
          </a:bodyPr>
          <a:lstStyle/>
          <a:p>
            <a:pPr marL="0" marR="0" algn="just">
              <a:spcBef>
                <a:spcPts val="0"/>
              </a:spcBef>
              <a:spcAft>
                <a:spcPts val="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1.Project management knowledge: Software project management enables us to master the basic knowledge and skills of project management, such as project scope management, schedule management, cost management, risk management and other aspects of knowledge, which is also applicable to managing other types of projects.</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algn="just">
              <a:spcBef>
                <a:spcPts val="0"/>
              </a:spcBef>
              <a:spcAft>
                <a:spcPts val="0"/>
              </a:spcAft>
            </a:pP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0" marR="0" algn="just">
              <a:spcBef>
                <a:spcPts val="0"/>
              </a:spcBef>
              <a:spcAft>
                <a:spcPts val="0"/>
              </a:spcAft>
            </a:pP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algn="just">
              <a:spcBef>
                <a:spcPts val="0"/>
              </a:spcBef>
              <a:spcAft>
                <a:spcPts val="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2.Teamwork: Software project management requires team members to work together to accomplish tasks. This helps improve our teamwork and communication skills, and makes us better able to cooperate with others to complete tasks.</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algn="just">
              <a:spcBef>
                <a:spcPts val="0"/>
              </a:spcBef>
              <a:spcAft>
                <a:spcPts val="0"/>
              </a:spcAft>
            </a:pP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0" marR="0" algn="just">
              <a:spcBef>
                <a:spcPts val="0"/>
              </a:spcBef>
              <a:spcAft>
                <a:spcPts val="0"/>
              </a:spcAft>
            </a:pP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algn="just">
              <a:spcBef>
                <a:spcPts val="0"/>
              </a:spcBef>
              <a:spcAft>
                <a:spcPts val="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3.Risk Management: In software project management, we need to assess and manage various risks in the project. This process brings new domain knowledge and risk management skills, while also allowing us to understand best practices for identifying and handling risks within a project.</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2782953" y="440634"/>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800" b="1" dirty="0">
                <a:solidFill>
                  <a:schemeClr val="bg1"/>
                </a:solidFill>
                <a:latin typeface="Arial" panose="020B0604020202020204" pitchFamily="34" charset="0"/>
              </a:rPr>
              <a:t>Conclusion</a:t>
            </a:r>
            <a:endParaRPr lang="zh-CN" altLang="en-US" dirty="0">
              <a:solidFill>
                <a:schemeClr val="bg1"/>
              </a:solidFill>
            </a:endParaRPr>
          </a:p>
        </p:txBody>
      </p:sp>
      <p:sp>
        <p:nvSpPr>
          <p:cNvPr id="5" name="文本框 4"/>
          <p:cNvSpPr txBox="1"/>
          <p:nvPr/>
        </p:nvSpPr>
        <p:spPr>
          <a:xfrm>
            <a:off x="1232452" y="2034209"/>
            <a:ext cx="10230678" cy="1754326"/>
          </a:xfrm>
          <a:prstGeom prst="rect">
            <a:avLst/>
          </a:prstGeom>
          <a:noFill/>
        </p:spPr>
        <p:txBody>
          <a:bodyPr wrap="square" rtlCol="0">
            <a:spAutoFit/>
          </a:bodyPr>
          <a:lstStyle/>
          <a:p>
            <a:pPr marL="0" marR="0" indent="266700" algn="just">
              <a:spcBef>
                <a:spcPts val="0"/>
              </a:spcBef>
              <a:spcAft>
                <a:spcPts val="0"/>
              </a:spcAft>
            </a:pP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indent="266700" algn="just">
              <a:spcBef>
                <a:spcPts val="0"/>
              </a:spcBef>
              <a:spcAft>
                <a:spcPts val="0"/>
              </a:spcAft>
            </a:pPr>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marL="0" marR="0" indent="266700" algn="just">
              <a:spcBef>
                <a:spcPts val="0"/>
              </a:spcBef>
              <a:spcAft>
                <a:spcPts val="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We successfully completed the transformation of pictures to files, summary extraction, machine reading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comprehension.all</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risks we have met are successfully resolved.</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indent="266700" algn="just">
              <a:spcBef>
                <a:spcPts val="0"/>
              </a:spcBef>
              <a:spcAft>
                <a:spcPts val="0"/>
              </a:spcAft>
            </a:pP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indent="266700" algn="just">
              <a:spcBef>
                <a:spcPts val="0"/>
              </a:spcBef>
              <a:spcAft>
                <a:spcPts val="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We realized all functions we have scheduled before without using exceeding time</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8635" y="-96081"/>
            <a:ext cx="12304327" cy="7009572"/>
          </a:xfrm>
          <a:prstGeom prst="rect">
            <a:avLst/>
          </a:prstGeom>
          <a:solidFill>
            <a:srgbClr val="F4F4F4"/>
          </a:solidFill>
          <a:ln w="127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5" name="直角三角形 4"/>
          <p:cNvSpPr/>
          <p:nvPr/>
        </p:nvSpPr>
        <p:spPr>
          <a:xfrm rot="16200000" flipH="1" flipV="1">
            <a:off x="-209122" y="-5593"/>
            <a:ext cx="2020888" cy="1839913"/>
          </a:xfrm>
          <a:custGeom>
            <a:avLst/>
            <a:gdLst>
              <a:gd name="connsiteX0" fmla="*/ 0 w 5233726"/>
              <a:gd name="connsiteY0" fmla="*/ 6489848 h 6489848"/>
              <a:gd name="connsiteX1" fmla="*/ 0 w 5233726"/>
              <a:gd name="connsiteY1" fmla="*/ 0 h 6489848"/>
              <a:gd name="connsiteX2" fmla="*/ 5233726 w 5233726"/>
              <a:gd name="connsiteY2" fmla="*/ 6489848 h 6489848"/>
              <a:gd name="connsiteX3" fmla="*/ 0 w 5233726"/>
              <a:gd name="connsiteY3" fmla="*/ 6489848 h 6489848"/>
              <a:gd name="connsiteX0-1" fmla="*/ 0 w 5233726"/>
              <a:gd name="connsiteY0-2" fmla="*/ 6489848 h 6489848"/>
              <a:gd name="connsiteX1-3" fmla="*/ 0 w 5233726"/>
              <a:gd name="connsiteY1-4" fmla="*/ 0 h 6489848"/>
              <a:gd name="connsiteX2-5" fmla="*/ 5233726 w 5233726"/>
              <a:gd name="connsiteY2-6" fmla="*/ 6489848 h 6489848"/>
              <a:gd name="connsiteX3-7" fmla="*/ 0 w 5233726"/>
              <a:gd name="connsiteY3-8" fmla="*/ 6489848 h 6489848"/>
              <a:gd name="connsiteX0-9" fmla="*/ 0 w 5233726"/>
              <a:gd name="connsiteY0-10" fmla="*/ 6489848 h 6489848"/>
              <a:gd name="connsiteX1-11" fmla="*/ 0 w 5233726"/>
              <a:gd name="connsiteY1-12" fmla="*/ 0 h 6489848"/>
              <a:gd name="connsiteX2-13" fmla="*/ 5233726 w 5233726"/>
              <a:gd name="connsiteY2-14" fmla="*/ 6489848 h 6489848"/>
              <a:gd name="connsiteX3-15" fmla="*/ 0 w 5233726"/>
              <a:gd name="connsiteY3-16" fmla="*/ 6489848 h 6489848"/>
              <a:gd name="connsiteX0-17" fmla="*/ 0 w 5233726"/>
              <a:gd name="connsiteY0-18" fmla="*/ 6489848 h 6489848"/>
              <a:gd name="connsiteX1-19" fmla="*/ 0 w 5233726"/>
              <a:gd name="connsiteY1-20" fmla="*/ 0 h 6489848"/>
              <a:gd name="connsiteX2-21" fmla="*/ 5233726 w 5233726"/>
              <a:gd name="connsiteY2-22" fmla="*/ 6489848 h 6489848"/>
              <a:gd name="connsiteX3-23" fmla="*/ 0 w 5233726"/>
              <a:gd name="connsiteY3-24" fmla="*/ 6489848 h 6489848"/>
            </a:gdLst>
            <a:ahLst/>
            <a:cxnLst>
              <a:cxn ang="0">
                <a:pos x="connsiteX0-1" y="connsiteY0-2"/>
              </a:cxn>
              <a:cxn ang="0">
                <a:pos x="connsiteX1-3" y="connsiteY1-4"/>
              </a:cxn>
              <a:cxn ang="0">
                <a:pos x="connsiteX2-5" y="connsiteY2-6"/>
              </a:cxn>
              <a:cxn ang="0">
                <a:pos x="connsiteX3-7" y="connsiteY3-8"/>
              </a:cxn>
            </a:cxnLst>
            <a:rect l="l" t="t" r="r" b="b"/>
            <a:pathLst>
              <a:path w="5233726" h="6489848">
                <a:moveTo>
                  <a:pt x="0" y="6489848"/>
                </a:moveTo>
                <a:lnTo>
                  <a:pt x="0" y="0"/>
                </a:lnTo>
                <a:cubicBezTo>
                  <a:pt x="4675" y="2201383"/>
                  <a:pt x="2866851" y="6485565"/>
                  <a:pt x="5233726" y="6489848"/>
                </a:cubicBezTo>
                <a:lnTo>
                  <a:pt x="0" y="6489848"/>
                </a:lnTo>
                <a:close/>
              </a:path>
            </a:pathLst>
          </a:custGeom>
          <a:solidFill>
            <a:srgbClr val="0720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直角三角形 4"/>
          <p:cNvSpPr/>
          <p:nvPr/>
        </p:nvSpPr>
        <p:spPr>
          <a:xfrm flipH="1">
            <a:off x="8148637" y="3178175"/>
            <a:ext cx="4043363" cy="3679825"/>
          </a:xfrm>
          <a:custGeom>
            <a:avLst/>
            <a:gdLst>
              <a:gd name="connsiteX0" fmla="*/ 0 w 5233726"/>
              <a:gd name="connsiteY0" fmla="*/ 6489848 h 6489848"/>
              <a:gd name="connsiteX1" fmla="*/ 0 w 5233726"/>
              <a:gd name="connsiteY1" fmla="*/ 0 h 6489848"/>
              <a:gd name="connsiteX2" fmla="*/ 5233726 w 5233726"/>
              <a:gd name="connsiteY2" fmla="*/ 6489848 h 6489848"/>
              <a:gd name="connsiteX3" fmla="*/ 0 w 5233726"/>
              <a:gd name="connsiteY3" fmla="*/ 6489848 h 6489848"/>
              <a:gd name="connsiteX0-1" fmla="*/ 0 w 5233726"/>
              <a:gd name="connsiteY0-2" fmla="*/ 6489848 h 6489848"/>
              <a:gd name="connsiteX1-3" fmla="*/ 0 w 5233726"/>
              <a:gd name="connsiteY1-4" fmla="*/ 0 h 6489848"/>
              <a:gd name="connsiteX2-5" fmla="*/ 5233726 w 5233726"/>
              <a:gd name="connsiteY2-6" fmla="*/ 6489848 h 6489848"/>
              <a:gd name="connsiteX3-7" fmla="*/ 0 w 5233726"/>
              <a:gd name="connsiteY3-8" fmla="*/ 6489848 h 6489848"/>
              <a:gd name="connsiteX0-9" fmla="*/ 0 w 5233726"/>
              <a:gd name="connsiteY0-10" fmla="*/ 6489848 h 6489848"/>
              <a:gd name="connsiteX1-11" fmla="*/ 0 w 5233726"/>
              <a:gd name="connsiteY1-12" fmla="*/ 0 h 6489848"/>
              <a:gd name="connsiteX2-13" fmla="*/ 5233726 w 5233726"/>
              <a:gd name="connsiteY2-14" fmla="*/ 6489848 h 6489848"/>
              <a:gd name="connsiteX3-15" fmla="*/ 0 w 5233726"/>
              <a:gd name="connsiteY3-16" fmla="*/ 6489848 h 6489848"/>
              <a:gd name="connsiteX0-17" fmla="*/ 0 w 5233726"/>
              <a:gd name="connsiteY0-18" fmla="*/ 6489848 h 6489848"/>
              <a:gd name="connsiteX1-19" fmla="*/ 0 w 5233726"/>
              <a:gd name="connsiteY1-20" fmla="*/ 0 h 6489848"/>
              <a:gd name="connsiteX2-21" fmla="*/ 5233726 w 5233726"/>
              <a:gd name="connsiteY2-22" fmla="*/ 6489848 h 6489848"/>
              <a:gd name="connsiteX3-23" fmla="*/ 0 w 5233726"/>
              <a:gd name="connsiteY3-24" fmla="*/ 6489848 h 6489848"/>
            </a:gdLst>
            <a:ahLst/>
            <a:cxnLst>
              <a:cxn ang="0">
                <a:pos x="connsiteX0-1" y="connsiteY0-2"/>
              </a:cxn>
              <a:cxn ang="0">
                <a:pos x="connsiteX1-3" y="connsiteY1-4"/>
              </a:cxn>
              <a:cxn ang="0">
                <a:pos x="connsiteX2-5" y="connsiteY2-6"/>
              </a:cxn>
              <a:cxn ang="0">
                <a:pos x="connsiteX3-7" y="connsiteY3-8"/>
              </a:cxn>
            </a:cxnLst>
            <a:rect l="l" t="t" r="r" b="b"/>
            <a:pathLst>
              <a:path w="5233726" h="6489848">
                <a:moveTo>
                  <a:pt x="0" y="6489848"/>
                </a:moveTo>
                <a:lnTo>
                  <a:pt x="0" y="0"/>
                </a:lnTo>
                <a:cubicBezTo>
                  <a:pt x="4675" y="2201383"/>
                  <a:pt x="2866851" y="6485565"/>
                  <a:pt x="5233726" y="6489848"/>
                </a:cubicBezTo>
                <a:lnTo>
                  <a:pt x="0" y="6489848"/>
                </a:lnTo>
                <a:close/>
              </a:path>
            </a:pathLst>
          </a:custGeom>
          <a:solidFill>
            <a:srgbClr val="07206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nvGrpSpPr>
          <p:cNvPr id="7" name="组合 6"/>
          <p:cNvGrpSpPr/>
          <p:nvPr/>
        </p:nvGrpSpPr>
        <p:grpSpPr>
          <a:xfrm>
            <a:off x="9047163" y="5018087"/>
            <a:ext cx="2936875" cy="1544636"/>
            <a:chOff x="5940152" y="4941168"/>
            <a:chExt cx="2935963" cy="1545834"/>
          </a:xfrm>
        </p:grpSpPr>
        <p:sp>
          <p:nvSpPr>
            <p:cNvPr id="8" name="椭圆 7"/>
            <p:cNvSpPr/>
            <p:nvPr/>
          </p:nvSpPr>
          <p:spPr>
            <a:xfrm>
              <a:off x="5940152" y="5517877"/>
              <a:ext cx="2935963" cy="935763"/>
            </a:xfrm>
            <a:prstGeom prst="ellipse">
              <a:avLst/>
            </a:prstGeom>
            <a:gradFill flip="none" rotWithShape="1">
              <a:gsLst>
                <a:gs pos="0">
                  <a:schemeClr val="tx1">
                    <a:alpha val="68000"/>
                  </a:schemeClr>
                </a:gs>
                <a:gs pos="100000">
                  <a:schemeClr val="tx1">
                    <a:lumMod val="65000"/>
                    <a:lumOff val="35000"/>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a:ln>
                  <a:noFill/>
                </a:ln>
                <a:solidFill>
                  <a:schemeClr val="lt1"/>
                </a:solidFill>
                <a:effectLst/>
                <a:uLnTx/>
                <a:uFillTx/>
                <a:latin typeface="+mn-lt"/>
                <a:ea typeface="+mn-ea"/>
                <a:cs typeface="+mn-cs"/>
              </a:endParaRPr>
            </a:p>
          </p:txBody>
        </p:sp>
        <p:pic>
          <p:nvPicPr>
            <p:cNvPr id="9" name="Picture 5"/>
            <p:cNvPicPr>
              <a:picLocks noChangeAspect="1"/>
            </p:cNvPicPr>
            <p:nvPr/>
          </p:nvPicPr>
          <p:blipFill>
            <a:blip r:embed="rId1">
              <a:grayscl/>
            </a:blip>
            <a:stretch>
              <a:fillRect/>
            </a:stretch>
          </p:blipFill>
          <p:spPr>
            <a:xfrm>
              <a:off x="6336172" y="4941168"/>
              <a:ext cx="2274444" cy="1545834"/>
            </a:xfrm>
            <a:prstGeom prst="rect">
              <a:avLst/>
            </a:prstGeom>
            <a:noFill/>
            <a:ln w="9525">
              <a:noFill/>
            </a:ln>
          </p:spPr>
        </p:pic>
      </p:grpSp>
      <p:sp>
        <p:nvSpPr>
          <p:cNvPr id="10" name="标题 15"/>
          <p:cNvSpPr>
            <a:spLocks noGrp="1"/>
          </p:cNvSpPr>
          <p:nvPr/>
        </p:nvSpPr>
        <p:spPr>
          <a:xfrm>
            <a:off x="1338470" y="108502"/>
            <a:ext cx="8229600" cy="571500"/>
          </a:xfrm>
          <a:prstGeom prst="rect">
            <a:avLst/>
          </a:prstGeom>
        </p:spPr>
        <p:txBody>
          <a:bodyPr vert="horz" lIns="90000" tIns="46800" rIns="90000" bIns="46800" rtlCol="0" anchor="ctr" anchorCtr="0">
            <a:normAutofit/>
          </a:bodyPr>
          <a:lst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altLang="zh-CN" sz="2800" b="1" i="0" u="none" strike="noStrike" kern="1200" cap="none" spc="0" normalizeH="0" baseline="0" noProof="0" dirty="0">
                <a:ln>
                  <a:noFill/>
                </a:ln>
                <a:solidFill>
                  <a:srgbClr val="072063"/>
                </a:solidFill>
                <a:effectLst/>
                <a:uLnTx/>
                <a:uFillTx/>
                <a:latin typeface="+mn-lt"/>
                <a:ea typeface="+mn-ea"/>
                <a:cs typeface="+mn-cs"/>
              </a:rPr>
              <a:t>C</a:t>
            </a:r>
            <a:r>
              <a:rPr kumimoji="0" lang="zh-CN" altLang="en-US" sz="2800" b="1" i="0" u="none" strike="noStrike" kern="1200" cap="none" spc="0" normalizeH="0" baseline="0" noProof="0" dirty="0">
                <a:ln>
                  <a:noFill/>
                </a:ln>
                <a:solidFill>
                  <a:srgbClr val="072063"/>
                </a:solidFill>
                <a:effectLst/>
                <a:uLnTx/>
                <a:uFillTx/>
                <a:latin typeface="+mn-lt"/>
                <a:ea typeface="+mn-ea"/>
                <a:cs typeface="+mn-cs"/>
              </a:rPr>
              <a:t>atalogue</a:t>
            </a:r>
            <a:endParaRPr kumimoji="0" lang="zh-CN" altLang="en-US" sz="2800" b="1" i="0" u="none" strike="noStrike" kern="1200" cap="none" spc="0" normalizeH="0" baseline="0" noProof="0" dirty="0">
              <a:ln>
                <a:noFill/>
              </a:ln>
              <a:solidFill>
                <a:srgbClr val="072063"/>
              </a:solidFill>
              <a:effectLst/>
              <a:uLnTx/>
              <a:uFillTx/>
              <a:latin typeface="+mn-lt"/>
              <a:ea typeface="+mn-ea"/>
              <a:cs typeface="+mn-cs"/>
            </a:endParaRPr>
          </a:p>
        </p:txBody>
      </p:sp>
      <p:grpSp>
        <p:nvGrpSpPr>
          <p:cNvPr id="11" name="组合 10"/>
          <p:cNvGrpSpPr/>
          <p:nvPr/>
        </p:nvGrpSpPr>
        <p:grpSpPr>
          <a:xfrm>
            <a:off x="2389723" y="978945"/>
            <a:ext cx="606425" cy="606425"/>
            <a:chOff x="2627784" y="1701415"/>
            <a:chExt cx="605681" cy="605681"/>
          </a:xfrm>
        </p:grpSpPr>
        <p:sp>
          <p:nvSpPr>
            <p:cNvPr id="12" name="椭圆 11"/>
            <p:cNvSpPr/>
            <p:nvPr/>
          </p:nvSpPr>
          <p:spPr>
            <a:xfrm>
              <a:off x="2627784" y="1701415"/>
              <a:ext cx="605681" cy="605681"/>
            </a:xfrm>
            <a:prstGeom prst="ellipse">
              <a:avLst/>
            </a:prstGeom>
            <a:solidFill>
              <a:srgbClr val="07206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schemeClr val="tx1">
                    <a:lumMod val="65000"/>
                    <a:lumOff val="35000"/>
                  </a:schemeClr>
                </a:solidFill>
                <a:effectLst/>
                <a:uLnTx/>
                <a:uFillTx/>
                <a:latin typeface="+mn-lt"/>
                <a:ea typeface="+mn-ea"/>
                <a:cs typeface="+mn-cs"/>
              </a:endParaRPr>
            </a:p>
          </p:txBody>
        </p:sp>
        <p:grpSp>
          <p:nvGrpSpPr>
            <p:cNvPr id="13" name="Group 27"/>
            <p:cNvGrpSpPr>
              <a:grpSpLocks noChangeAspect="1"/>
            </p:cNvGrpSpPr>
            <p:nvPr/>
          </p:nvGrpSpPr>
          <p:grpSpPr>
            <a:xfrm>
              <a:off x="2754993" y="1831399"/>
              <a:ext cx="351261" cy="345712"/>
              <a:chOff x="-2952" y="-1157"/>
              <a:chExt cx="3605" cy="3548"/>
            </a:xfrm>
          </p:grpSpPr>
          <p:sp>
            <p:nvSpPr>
              <p:cNvPr id="14" name="Freeform 28"/>
              <p:cNvSpPr/>
              <p:nvPr/>
            </p:nvSpPr>
            <p:spPr>
              <a:xfrm>
                <a:off x="-1015" y="806"/>
                <a:ext cx="574" cy="550"/>
              </a:xfrm>
              <a:custGeom>
                <a:avLst/>
                <a:gdLst/>
                <a:ahLst/>
                <a:cxnLst>
                  <a:cxn ang="0">
                    <a:pos x="1011" y="423"/>
                  </a:cxn>
                  <a:cxn ang="0">
                    <a:pos x="959" y="418"/>
                  </a:cxn>
                  <a:cxn ang="0">
                    <a:pos x="860" y="323"/>
                  </a:cxn>
                  <a:cxn ang="0">
                    <a:pos x="742" y="356"/>
                  </a:cxn>
                  <a:cxn ang="0">
                    <a:pos x="418" y="50"/>
                  </a:cxn>
                  <a:cxn ang="0">
                    <a:pos x="73" y="418"/>
                  </a:cxn>
                  <a:cxn ang="0">
                    <a:pos x="397" y="720"/>
                  </a:cxn>
                  <a:cxn ang="0">
                    <a:pos x="385" y="836"/>
                  </a:cxn>
                  <a:cxn ang="0">
                    <a:pos x="480" y="925"/>
                  </a:cxn>
                  <a:cxn ang="0">
                    <a:pos x="491" y="980"/>
                  </a:cxn>
                  <a:cxn ang="0">
                    <a:pos x="836" y="1298"/>
                  </a:cxn>
                  <a:cxn ang="0">
                    <a:pos x="1356" y="741"/>
                  </a:cxn>
                  <a:cxn ang="0">
                    <a:pos x="1011" y="423"/>
                  </a:cxn>
                </a:cxnLst>
                <a:rect l="0" t="0" r="0" b="0"/>
                <a:pathLst>
                  <a:path w="243" h="233">
                    <a:moveTo>
                      <a:pt x="181" y="76"/>
                    </a:moveTo>
                    <a:cubicBezTo>
                      <a:pt x="179" y="74"/>
                      <a:pt x="176" y="74"/>
                      <a:pt x="172" y="75"/>
                    </a:cubicBezTo>
                    <a:cubicBezTo>
                      <a:pt x="168" y="71"/>
                      <a:pt x="161" y="65"/>
                      <a:pt x="154" y="58"/>
                    </a:cubicBezTo>
                    <a:cubicBezTo>
                      <a:pt x="150" y="55"/>
                      <a:pt x="143" y="58"/>
                      <a:pt x="133" y="64"/>
                    </a:cubicBezTo>
                    <a:cubicBezTo>
                      <a:pt x="119" y="51"/>
                      <a:pt x="83" y="17"/>
                      <a:pt x="75" y="9"/>
                    </a:cubicBezTo>
                    <a:cubicBezTo>
                      <a:pt x="64" y="0"/>
                      <a:pt x="0" y="64"/>
                      <a:pt x="13" y="75"/>
                    </a:cubicBezTo>
                    <a:cubicBezTo>
                      <a:pt x="22" y="84"/>
                      <a:pt x="57" y="116"/>
                      <a:pt x="71" y="129"/>
                    </a:cubicBezTo>
                    <a:cubicBezTo>
                      <a:pt x="66" y="139"/>
                      <a:pt x="64" y="146"/>
                      <a:pt x="69" y="150"/>
                    </a:cubicBezTo>
                    <a:cubicBezTo>
                      <a:pt x="75" y="157"/>
                      <a:pt x="81" y="162"/>
                      <a:pt x="86" y="166"/>
                    </a:cubicBezTo>
                    <a:cubicBezTo>
                      <a:pt x="85" y="170"/>
                      <a:pt x="85" y="174"/>
                      <a:pt x="88" y="176"/>
                    </a:cubicBezTo>
                    <a:cubicBezTo>
                      <a:pt x="97" y="183"/>
                      <a:pt x="121" y="206"/>
                      <a:pt x="150" y="233"/>
                    </a:cubicBezTo>
                    <a:cubicBezTo>
                      <a:pt x="243" y="133"/>
                      <a:pt x="243" y="133"/>
                      <a:pt x="243" y="133"/>
                    </a:cubicBezTo>
                    <a:cubicBezTo>
                      <a:pt x="215" y="108"/>
                      <a:pt x="193" y="86"/>
                      <a:pt x="181" y="76"/>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5" name="Freeform 29"/>
              <p:cNvSpPr>
                <a:spLocks noEditPoints="1"/>
              </p:cNvSpPr>
              <p:nvPr/>
            </p:nvSpPr>
            <p:spPr>
              <a:xfrm>
                <a:off x="-741" y="1052"/>
                <a:ext cx="1394" cy="1339"/>
              </a:xfrm>
              <a:custGeom>
                <a:avLst/>
                <a:gdLst/>
                <a:ahLst/>
                <a:cxnLst>
                  <a:cxn ang="0">
                    <a:pos x="2138" y="3084"/>
                  </a:cxn>
                  <a:cxn ang="0">
                    <a:pos x="111" y="1221"/>
                  </a:cxn>
                  <a:cxn ang="0">
                    <a:pos x="111" y="1221"/>
                  </a:cxn>
                  <a:cxn ang="0">
                    <a:pos x="12" y="938"/>
                  </a:cxn>
                  <a:cxn ang="0">
                    <a:pos x="12" y="938"/>
                  </a:cxn>
                  <a:cxn ang="0">
                    <a:pos x="123" y="647"/>
                  </a:cxn>
                  <a:cxn ang="0">
                    <a:pos x="123" y="647"/>
                  </a:cxn>
                  <a:cxn ang="0">
                    <a:pos x="312" y="413"/>
                  </a:cxn>
                  <a:cxn ang="0">
                    <a:pos x="312" y="413"/>
                  </a:cxn>
                  <a:cxn ang="0">
                    <a:pos x="766" y="45"/>
                  </a:cxn>
                  <a:cxn ang="0">
                    <a:pos x="766" y="45"/>
                  </a:cxn>
                  <a:cxn ang="0">
                    <a:pos x="976" y="5"/>
                  </a:cxn>
                  <a:cxn ang="0">
                    <a:pos x="976" y="5"/>
                  </a:cxn>
                  <a:cxn ang="0">
                    <a:pos x="1167" y="90"/>
                  </a:cxn>
                  <a:cxn ang="0">
                    <a:pos x="1167" y="90"/>
                  </a:cxn>
                  <a:cxn ang="0">
                    <a:pos x="3199" y="1958"/>
                  </a:cxn>
                  <a:cxn ang="0">
                    <a:pos x="3199" y="1958"/>
                  </a:cxn>
                  <a:cxn ang="0">
                    <a:pos x="3199" y="1958"/>
                  </a:cxn>
                  <a:cxn ang="0">
                    <a:pos x="3289" y="2196"/>
                  </a:cxn>
                  <a:cxn ang="0">
                    <a:pos x="3289" y="2196"/>
                  </a:cxn>
                  <a:cxn ang="0">
                    <a:pos x="3244" y="2343"/>
                  </a:cxn>
                  <a:cxn ang="0">
                    <a:pos x="3244" y="2343"/>
                  </a:cxn>
                  <a:cxn ang="0">
                    <a:pos x="3187" y="2425"/>
                  </a:cxn>
                  <a:cxn ang="0">
                    <a:pos x="3187" y="2425"/>
                  </a:cxn>
                  <a:cxn ang="0">
                    <a:pos x="3053" y="2598"/>
                  </a:cxn>
                  <a:cxn ang="0">
                    <a:pos x="3053" y="2598"/>
                  </a:cxn>
                  <a:cxn ang="0">
                    <a:pos x="2708" y="2961"/>
                  </a:cxn>
                  <a:cxn ang="0">
                    <a:pos x="2708" y="2961"/>
                  </a:cxn>
                  <a:cxn ang="0">
                    <a:pos x="2467" y="3134"/>
                  </a:cxn>
                  <a:cxn ang="0">
                    <a:pos x="2467" y="3134"/>
                  </a:cxn>
                  <a:cxn ang="0">
                    <a:pos x="2311" y="3157"/>
                  </a:cxn>
                  <a:cxn ang="0">
                    <a:pos x="2311" y="3157"/>
                  </a:cxn>
                  <a:cxn ang="0">
                    <a:pos x="2311" y="3157"/>
                  </a:cxn>
                  <a:cxn ang="0">
                    <a:pos x="2311" y="3157"/>
                  </a:cxn>
                  <a:cxn ang="0">
                    <a:pos x="2138" y="3084"/>
                  </a:cxn>
                  <a:cxn ang="0">
                    <a:pos x="2356" y="2532"/>
                  </a:cxn>
                  <a:cxn ang="0">
                    <a:pos x="2372" y="2520"/>
                  </a:cxn>
                  <a:cxn ang="0">
                    <a:pos x="2372" y="2520"/>
                  </a:cxn>
                  <a:cxn ang="0">
                    <a:pos x="2658" y="2215"/>
                  </a:cxn>
                  <a:cxn ang="0">
                    <a:pos x="2658" y="2215"/>
                  </a:cxn>
                  <a:cxn ang="0">
                    <a:pos x="2658" y="2208"/>
                  </a:cxn>
                  <a:cxn ang="0">
                    <a:pos x="2658" y="2208"/>
                  </a:cxn>
                  <a:cxn ang="0">
                    <a:pos x="910" y="602"/>
                  </a:cxn>
                  <a:cxn ang="0">
                    <a:pos x="910" y="602"/>
                  </a:cxn>
                  <a:cxn ang="0">
                    <a:pos x="877" y="631"/>
                  </a:cxn>
                  <a:cxn ang="0">
                    <a:pos x="877" y="631"/>
                  </a:cxn>
                  <a:cxn ang="0">
                    <a:pos x="626" y="893"/>
                  </a:cxn>
                  <a:cxn ang="0">
                    <a:pos x="626" y="893"/>
                  </a:cxn>
                  <a:cxn ang="0">
                    <a:pos x="602" y="921"/>
                  </a:cxn>
                  <a:cxn ang="0">
                    <a:pos x="602" y="921"/>
                  </a:cxn>
                  <a:cxn ang="0">
                    <a:pos x="2356" y="2532"/>
                  </a:cxn>
                </a:cxnLst>
                <a:rect l="0" t="0" r="0" b="0"/>
                <a:pathLst>
                  <a:path w="590" h="567">
                    <a:moveTo>
                      <a:pt x="383" y="553"/>
                    </a:moveTo>
                    <a:cubicBezTo>
                      <a:pt x="374" y="544"/>
                      <a:pt x="31" y="229"/>
                      <a:pt x="20" y="219"/>
                    </a:cubicBezTo>
                    <a:cubicBezTo>
                      <a:pt x="20" y="219"/>
                      <a:pt x="20" y="219"/>
                      <a:pt x="20" y="219"/>
                    </a:cubicBezTo>
                    <a:cubicBezTo>
                      <a:pt x="4" y="204"/>
                      <a:pt x="0" y="181"/>
                      <a:pt x="2" y="168"/>
                    </a:cubicBezTo>
                    <a:cubicBezTo>
                      <a:pt x="2" y="168"/>
                      <a:pt x="2" y="168"/>
                      <a:pt x="2" y="168"/>
                    </a:cubicBezTo>
                    <a:cubicBezTo>
                      <a:pt x="4" y="144"/>
                      <a:pt x="13" y="131"/>
                      <a:pt x="22" y="116"/>
                    </a:cubicBezTo>
                    <a:cubicBezTo>
                      <a:pt x="22" y="116"/>
                      <a:pt x="22" y="116"/>
                      <a:pt x="22" y="116"/>
                    </a:cubicBezTo>
                    <a:cubicBezTo>
                      <a:pt x="32" y="101"/>
                      <a:pt x="43" y="87"/>
                      <a:pt x="56" y="74"/>
                    </a:cubicBezTo>
                    <a:cubicBezTo>
                      <a:pt x="56" y="74"/>
                      <a:pt x="56" y="74"/>
                      <a:pt x="56" y="74"/>
                    </a:cubicBezTo>
                    <a:cubicBezTo>
                      <a:pt x="82" y="46"/>
                      <a:pt x="108" y="23"/>
                      <a:pt x="137" y="8"/>
                    </a:cubicBezTo>
                    <a:cubicBezTo>
                      <a:pt x="137" y="8"/>
                      <a:pt x="137" y="8"/>
                      <a:pt x="137" y="8"/>
                    </a:cubicBezTo>
                    <a:cubicBezTo>
                      <a:pt x="147" y="4"/>
                      <a:pt x="157" y="0"/>
                      <a:pt x="175" y="1"/>
                    </a:cubicBezTo>
                    <a:cubicBezTo>
                      <a:pt x="175" y="1"/>
                      <a:pt x="175" y="1"/>
                      <a:pt x="175" y="1"/>
                    </a:cubicBezTo>
                    <a:cubicBezTo>
                      <a:pt x="185" y="2"/>
                      <a:pt x="199" y="6"/>
                      <a:pt x="209" y="16"/>
                    </a:cubicBezTo>
                    <a:cubicBezTo>
                      <a:pt x="209" y="16"/>
                      <a:pt x="209" y="16"/>
                      <a:pt x="209" y="16"/>
                    </a:cubicBezTo>
                    <a:cubicBezTo>
                      <a:pt x="218" y="25"/>
                      <a:pt x="556" y="335"/>
                      <a:pt x="573" y="351"/>
                    </a:cubicBezTo>
                    <a:cubicBezTo>
                      <a:pt x="573" y="351"/>
                      <a:pt x="573" y="351"/>
                      <a:pt x="573" y="351"/>
                    </a:cubicBezTo>
                    <a:cubicBezTo>
                      <a:pt x="573" y="351"/>
                      <a:pt x="573" y="351"/>
                      <a:pt x="573" y="351"/>
                    </a:cubicBezTo>
                    <a:cubicBezTo>
                      <a:pt x="589" y="367"/>
                      <a:pt x="590" y="386"/>
                      <a:pt x="589" y="394"/>
                    </a:cubicBezTo>
                    <a:cubicBezTo>
                      <a:pt x="589" y="394"/>
                      <a:pt x="589" y="394"/>
                      <a:pt x="589" y="394"/>
                    </a:cubicBezTo>
                    <a:cubicBezTo>
                      <a:pt x="587" y="409"/>
                      <a:pt x="583" y="414"/>
                      <a:pt x="581" y="420"/>
                    </a:cubicBezTo>
                    <a:cubicBezTo>
                      <a:pt x="581" y="420"/>
                      <a:pt x="581" y="420"/>
                      <a:pt x="581" y="420"/>
                    </a:cubicBezTo>
                    <a:cubicBezTo>
                      <a:pt x="578" y="425"/>
                      <a:pt x="575" y="430"/>
                      <a:pt x="571" y="435"/>
                    </a:cubicBezTo>
                    <a:cubicBezTo>
                      <a:pt x="571" y="435"/>
                      <a:pt x="571" y="435"/>
                      <a:pt x="571" y="435"/>
                    </a:cubicBezTo>
                    <a:cubicBezTo>
                      <a:pt x="564" y="445"/>
                      <a:pt x="556" y="455"/>
                      <a:pt x="547" y="466"/>
                    </a:cubicBezTo>
                    <a:cubicBezTo>
                      <a:pt x="547" y="466"/>
                      <a:pt x="547" y="466"/>
                      <a:pt x="547" y="466"/>
                    </a:cubicBezTo>
                    <a:cubicBezTo>
                      <a:pt x="528" y="488"/>
                      <a:pt x="506" y="512"/>
                      <a:pt x="485" y="531"/>
                    </a:cubicBezTo>
                    <a:cubicBezTo>
                      <a:pt x="485" y="531"/>
                      <a:pt x="485" y="531"/>
                      <a:pt x="485" y="531"/>
                    </a:cubicBezTo>
                    <a:cubicBezTo>
                      <a:pt x="471" y="543"/>
                      <a:pt x="461" y="553"/>
                      <a:pt x="442" y="562"/>
                    </a:cubicBezTo>
                    <a:cubicBezTo>
                      <a:pt x="442" y="562"/>
                      <a:pt x="442" y="562"/>
                      <a:pt x="442" y="562"/>
                    </a:cubicBezTo>
                    <a:cubicBezTo>
                      <a:pt x="436" y="564"/>
                      <a:pt x="429" y="567"/>
                      <a:pt x="414" y="566"/>
                    </a:cubicBezTo>
                    <a:cubicBezTo>
                      <a:pt x="414" y="566"/>
                      <a:pt x="414" y="566"/>
                      <a:pt x="414" y="566"/>
                    </a:cubicBezTo>
                    <a:cubicBezTo>
                      <a:pt x="414" y="566"/>
                      <a:pt x="414" y="566"/>
                      <a:pt x="414" y="566"/>
                    </a:cubicBezTo>
                    <a:cubicBezTo>
                      <a:pt x="414" y="566"/>
                      <a:pt x="414" y="566"/>
                      <a:pt x="414" y="566"/>
                    </a:cubicBezTo>
                    <a:cubicBezTo>
                      <a:pt x="406" y="566"/>
                      <a:pt x="394" y="562"/>
                      <a:pt x="383" y="553"/>
                    </a:cubicBezTo>
                    <a:close/>
                    <a:moveTo>
                      <a:pt x="422" y="454"/>
                    </a:moveTo>
                    <a:cubicBezTo>
                      <a:pt x="423" y="453"/>
                      <a:pt x="424" y="453"/>
                      <a:pt x="425" y="452"/>
                    </a:cubicBezTo>
                    <a:cubicBezTo>
                      <a:pt x="425" y="452"/>
                      <a:pt x="425" y="452"/>
                      <a:pt x="425" y="452"/>
                    </a:cubicBezTo>
                    <a:cubicBezTo>
                      <a:pt x="441" y="436"/>
                      <a:pt x="461" y="415"/>
                      <a:pt x="476" y="397"/>
                    </a:cubicBezTo>
                    <a:cubicBezTo>
                      <a:pt x="476" y="397"/>
                      <a:pt x="476" y="397"/>
                      <a:pt x="476" y="397"/>
                    </a:cubicBezTo>
                    <a:cubicBezTo>
                      <a:pt x="476" y="397"/>
                      <a:pt x="476" y="397"/>
                      <a:pt x="476" y="396"/>
                    </a:cubicBezTo>
                    <a:cubicBezTo>
                      <a:pt x="476" y="396"/>
                      <a:pt x="476" y="396"/>
                      <a:pt x="476" y="396"/>
                    </a:cubicBezTo>
                    <a:cubicBezTo>
                      <a:pt x="388" y="313"/>
                      <a:pt x="241" y="181"/>
                      <a:pt x="163" y="108"/>
                    </a:cubicBezTo>
                    <a:cubicBezTo>
                      <a:pt x="163" y="108"/>
                      <a:pt x="163" y="108"/>
                      <a:pt x="163" y="108"/>
                    </a:cubicBezTo>
                    <a:cubicBezTo>
                      <a:pt x="161" y="110"/>
                      <a:pt x="159" y="112"/>
                      <a:pt x="157" y="113"/>
                    </a:cubicBezTo>
                    <a:cubicBezTo>
                      <a:pt x="157" y="113"/>
                      <a:pt x="157" y="113"/>
                      <a:pt x="157" y="113"/>
                    </a:cubicBezTo>
                    <a:cubicBezTo>
                      <a:pt x="142" y="126"/>
                      <a:pt x="124" y="145"/>
                      <a:pt x="112" y="160"/>
                    </a:cubicBezTo>
                    <a:cubicBezTo>
                      <a:pt x="112" y="160"/>
                      <a:pt x="112" y="160"/>
                      <a:pt x="112" y="160"/>
                    </a:cubicBezTo>
                    <a:cubicBezTo>
                      <a:pt x="110" y="162"/>
                      <a:pt x="109" y="164"/>
                      <a:pt x="108" y="165"/>
                    </a:cubicBezTo>
                    <a:cubicBezTo>
                      <a:pt x="108" y="165"/>
                      <a:pt x="108" y="165"/>
                      <a:pt x="108" y="165"/>
                    </a:cubicBezTo>
                    <a:cubicBezTo>
                      <a:pt x="185" y="237"/>
                      <a:pt x="335" y="373"/>
                      <a:pt x="422" y="454"/>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6" name="Freeform 30"/>
              <p:cNvSpPr>
                <a:spLocks noEditPoints="1"/>
              </p:cNvSpPr>
              <p:nvPr/>
            </p:nvSpPr>
            <p:spPr>
              <a:xfrm>
                <a:off x="-2952" y="-1157"/>
                <a:ext cx="2488" cy="2492"/>
              </a:xfrm>
              <a:custGeom>
                <a:avLst/>
                <a:gdLst/>
                <a:ahLst/>
                <a:cxnLst>
                  <a:cxn ang="0">
                    <a:pos x="2691" y="5813"/>
                  </a:cxn>
                  <a:cxn ang="0">
                    <a:pos x="988" y="5055"/>
                  </a:cxn>
                  <a:cxn ang="0">
                    <a:pos x="988" y="5055"/>
                  </a:cxn>
                  <a:cxn ang="0">
                    <a:pos x="73" y="2695"/>
                  </a:cxn>
                  <a:cxn ang="0">
                    <a:pos x="73" y="2695"/>
                  </a:cxn>
                  <a:cxn ang="0">
                    <a:pos x="827" y="987"/>
                  </a:cxn>
                  <a:cxn ang="0">
                    <a:pos x="827" y="987"/>
                  </a:cxn>
                  <a:cxn ang="0">
                    <a:pos x="827" y="987"/>
                  </a:cxn>
                  <a:cxn ang="0">
                    <a:pos x="3187" y="73"/>
                  </a:cxn>
                  <a:cxn ang="0">
                    <a:pos x="3187" y="73"/>
                  </a:cxn>
                  <a:cxn ang="0">
                    <a:pos x="4896" y="827"/>
                  </a:cxn>
                  <a:cxn ang="0">
                    <a:pos x="4896" y="827"/>
                  </a:cxn>
                  <a:cxn ang="0">
                    <a:pos x="5805" y="3191"/>
                  </a:cxn>
                  <a:cxn ang="0">
                    <a:pos x="5805" y="3191"/>
                  </a:cxn>
                  <a:cxn ang="0">
                    <a:pos x="5052" y="4899"/>
                  </a:cxn>
                  <a:cxn ang="0">
                    <a:pos x="5052" y="4899"/>
                  </a:cxn>
                  <a:cxn ang="0">
                    <a:pos x="2696" y="5813"/>
                  </a:cxn>
                  <a:cxn ang="0">
                    <a:pos x="2696" y="5813"/>
                  </a:cxn>
                  <a:cxn ang="0">
                    <a:pos x="2691" y="5813"/>
                  </a:cxn>
                  <a:cxn ang="0">
                    <a:pos x="1233" y="1361"/>
                  </a:cxn>
                  <a:cxn ang="0">
                    <a:pos x="1233" y="1361"/>
                  </a:cxn>
                  <a:cxn ang="0">
                    <a:pos x="626" y="2740"/>
                  </a:cxn>
                  <a:cxn ang="0">
                    <a:pos x="626" y="2740"/>
                  </a:cxn>
                  <a:cxn ang="0">
                    <a:pos x="1363" y="4653"/>
                  </a:cxn>
                  <a:cxn ang="0">
                    <a:pos x="1363" y="4653"/>
                  </a:cxn>
                  <a:cxn ang="0">
                    <a:pos x="2741" y="5260"/>
                  </a:cxn>
                  <a:cxn ang="0">
                    <a:pos x="2741" y="5260"/>
                  </a:cxn>
                  <a:cxn ang="0">
                    <a:pos x="4650" y="4519"/>
                  </a:cxn>
                  <a:cxn ang="0">
                    <a:pos x="4650" y="4519"/>
                  </a:cxn>
                  <a:cxn ang="0">
                    <a:pos x="5260" y="3142"/>
                  </a:cxn>
                  <a:cxn ang="0">
                    <a:pos x="5260" y="3142"/>
                  </a:cxn>
                  <a:cxn ang="0">
                    <a:pos x="4522" y="1233"/>
                  </a:cxn>
                  <a:cxn ang="0">
                    <a:pos x="4522" y="1233"/>
                  </a:cxn>
                  <a:cxn ang="0">
                    <a:pos x="3142" y="619"/>
                  </a:cxn>
                  <a:cxn ang="0">
                    <a:pos x="3142" y="619"/>
                  </a:cxn>
                  <a:cxn ang="0">
                    <a:pos x="1233" y="1361"/>
                  </a:cxn>
                  <a:cxn ang="0">
                    <a:pos x="1233" y="1361"/>
                  </a:cxn>
                </a:cxnLst>
                <a:rect l="0" t="0" r="0" b="0"/>
                <a:pathLst>
                  <a:path w="1053" h="1055">
                    <a:moveTo>
                      <a:pt x="482" y="1042"/>
                    </a:moveTo>
                    <a:cubicBezTo>
                      <a:pt x="372" y="1032"/>
                      <a:pt x="264" y="987"/>
                      <a:pt x="177" y="906"/>
                    </a:cubicBezTo>
                    <a:cubicBezTo>
                      <a:pt x="177" y="906"/>
                      <a:pt x="177" y="906"/>
                      <a:pt x="177" y="906"/>
                    </a:cubicBezTo>
                    <a:cubicBezTo>
                      <a:pt x="55" y="794"/>
                      <a:pt x="0" y="636"/>
                      <a:pt x="13" y="483"/>
                    </a:cubicBezTo>
                    <a:cubicBezTo>
                      <a:pt x="13" y="483"/>
                      <a:pt x="13" y="483"/>
                      <a:pt x="13" y="483"/>
                    </a:cubicBezTo>
                    <a:cubicBezTo>
                      <a:pt x="23" y="373"/>
                      <a:pt x="68" y="264"/>
                      <a:pt x="148" y="177"/>
                    </a:cubicBezTo>
                    <a:cubicBezTo>
                      <a:pt x="148" y="177"/>
                      <a:pt x="148" y="177"/>
                      <a:pt x="148" y="177"/>
                    </a:cubicBezTo>
                    <a:cubicBezTo>
                      <a:pt x="148" y="177"/>
                      <a:pt x="148" y="177"/>
                      <a:pt x="148" y="177"/>
                    </a:cubicBezTo>
                    <a:cubicBezTo>
                      <a:pt x="261" y="55"/>
                      <a:pt x="418" y="0"/>
                      <a:pt x="571" y="13"/>
                    </a:cubicBezTo>
                    <a:cubicBezTo>
                      <a:pt x="571" y="13"/>
                      <a:pt x="571" y="13"/>
                      <a:pt x="571" y="13"/>
                    </a:cubicBezTo>
                    <a:cubicBezTo>
                      <a:pt x="681" y="22"/>
                      <a:pt x="789" y="67"/>
                      <a:pt x="877" y="148"/>
                    </a:cubicBezTo>
                    <a:cubicBezTo>
                      <a:pt x="877" y="148"/>
                      <a:pt x="877" y="148"/>
                      <a:pt x="877" y="148"/>
                    </a:cubicBezTo>
                    <a:cubicBezTo>
                      <a:pt x="998" y="261"/>
                      <a:pt x="1053" y="418"/>
                      <a:pt x="1040" y="572"/>
                    </a:cubicBezTo>
                    <a:cubicBezTo>
                      <a:pt x="1040" y="572"/>
                      <a:pt x="1040" y="572"/>
                      <a:pt x="1040" y="572"/>
                    </a:cubicBezTo>
                    <a:cubicBezTo>
                      <a:pt x="1031" y="682"/>
                      <a:pt x="986" y="790"/>
                      <a:pt x="905" y="878"/>
                    </a:cubicBezTo>
                    <a:cubicBezTo>
                      <a:pt x="905" y="878"/>
                      <a:pt x="905" y="878"/>
                      <a:pt x="905" y="878"/>
                    </a:cubicBezTo>
                    <a:cubicBezTo>
                      <a:pt x="793" y="999"/>
                      <a:pt x="635" y="1055"/>
                      <a:pt x="483" y="1042"/>
                    </a:cubicBezTo>
                    <a:cubicBezTo>
                      <a:pt x="483" y="1042"/>
                      <a:pt x="483" y="1042"/>
                      <a:pt x="483" y="1042"/>
                    </a:cubicBezTo>
                    <a:cubicBezTo>
                      <a:pt x="482" y="1042"/>
                      <a:pt x="482" y="1042"/>
                      <a:pt x="482" y="1042"/>
                    </a:cubicBezTo>
                    <a:close/>
                    <a:moveTo>
                      <a:pt x="221" y="244"/>
                    </a:moveTo>
                    <a:cubicBezTo>
                      <a:pt x="221" y="244"/>
                      <a:pt x="221" y="244"/>
                      <a:pt x="221" y="244"/>
                    </a:cubicBezTo>
                    <a:cubicBezTo>
                      <a:pt x="155" y="315"/>
                      <a:pt x="119" y="402"/>
                      <a:pt x="112" y="491"/>
                    </a:cubicBezTo>
                    <a:cubicBezTo>
                      <a:pt x="112" y="491"/>
                      <a:pt x="112" y="491"/>
                      <a:pt x="112" y="491"/>
                    </a:cubicBezTo>
                    <a:cubicBezTo>
                      <a:pt x="101" y="615"/>
                      <a:pt x="145" y="743"/>
                      <a:pt x="244" y="834"/>
                    </a:cubicBezTo>
                    <a:cubicBezTo>
                      <a:pt x="244" y="834"/>
                      <a:pt x="244" y="834"/>
                      <a:pt x="244" y="834"/>
                    </a:cubicBezTo>
                    <a:cubicBezTo>
                      <a:pt x="315" y="899"/>
                      <a:pt x="402" y="935"/>
                      <a:pt x="491" y="943"/>
                    </a:cubicBezTo>
                    <a:cubicBezTo>
                      <a:pt x="491" y="943"/>
                      <a:pt x="491" y="943"/>
                      <a:pt x="491" y="943"/>
                    </a:cubicBezTo>
                    <a:cubicBezTo>
                      <a:pt x="615" y="954"/>
                      <a:pt x="742" y="909"/>
                      <a:pt x="833" y="810"/>
                    </a:cubicBezTo>
                    <a:cubicBezTo>
                      <a:pt x="833" y="810"/>
                      <a:pt x="833" y="810"/>
                      <a:pt x="833" y="810"/>
                    </a:cubicBezTo>
                    <a:cubicBezTo>
                      <a:pt x="898" y="740"/>
                      <a:pt x="934" y="652"/>
                      <a:pt x="942" y="563"/>
                    </a:cubicBezTo>
                    <a:cubicBezTo>
                      <a:pt x="942" y="563"/>
                      <a:pt x="942" y="563"/>
                      <a:pt x="942" y="563"/>
                    </a:cubicBezTo>
                    <a:cubicBezTo>
                      <a:pt x="952" y="439"/>
                      <a:pt x="908" y="312"/>
                      <a:pt x="810" y="221"/>
                    </a:cubicBezTo>
                    <a:cubicBezTo>
                      <a:pt x="810" y="221"/>
                      <a:pt x="810" y="221"/>
                      <a:pt x="810" y="221"/>
                    </a:cubicBezTo>
                    <a:cubicBezTo>
                      <a:pt x="739" y="155"/>
                      <a:pt x="652" y="119"/>
                      <a:pt x="563" y="111"/>
                    </a:cubicBezTo>
                    <a:cubicBezTo>
                      <a:pt x="563" y="111"/>
                      <a:pt x="563" y="111"/>
                      <a:pt x="563" y="111"/>
                    </a:cubicBezTo>
                    <a:cubicBezTo>
                      <a:pt x="439" y="101"/>
                      <a:pt x="312" y="145"/>
                      <a:pt x="221" y="244"/>
                    </a:cubicBezTo>
                    <a:cubicBezTo>
                      <a:pt x="221" y="244"/>
                      <a:pt x="221" y="244"/>
                      <a:pt x="221" y="244"/>
                    </a:cubicBezTo>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17" name="组合 16"/>
          <p:cNvGrpSpPr/>
          <p:nvPr/>
        </p:nvGrpSpPr>
        <p:grpSpPr>
          <a:xfrm>
            <a:off x="3560446" y="1022759"/>
            <a:ext cx="3778250" cy="522186"/>
            <a:chOff x="3007567" y="1667529"/>
            <a:chExt cx="3778797" cy="522220"/>
          </a:xfrm>
        </p:grpSpPr>
        <p:sp>
          <p:nvSpPr>
            <p:cNvPr id="18" name="TextBox 11"/>
            <p:cNvSpPr txBox="1"/>
            <p:nvPr/>
          </p:nvSpPr>
          <p:spPr>
            <a:xfrm>
              <a:off x="3007567" y="1667529"/>
              <a:ext cx="3778797" cy="518829"/>
            </a:xfrm>
            <a:prstGeom prst="rect">
              <a:avLst/>
            </a:prstGeom>
            <a:noFill/>
            <a:ln w="9525">
              <a:noFill/>
            </a:ln>
          </p:spPr>
          <p:txBody>
            <a:bodyPr wrap="squar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r>
                <a:rPr lang="en-US" altLang="zh-CN" sz="2000" b="1" dirty="0">
                  <a:solidFill>
                    <a:srgbClr val="072063"/>
                  </a:solidFill>
                  <a:latin typeface="Arial" panose="020B0604020202020204" pitchFamily="34" charset="0"/>
                </a:rPr>
                <a:t>Final </a:t>
              </a:r>
              <a:r>
                <a:rPr lang="en-US" altLang="zh-CN" sz="2000" b="1" dirty="0" err="1">
                  <a:solidFill>
                    <a:srgbClr val="072063"/>
                  </a:solidFill>
                  <a:latin typeface="Arial" panose="020B0604020202020204" pitchFamily="34" charset="0"/>
                </a:rPr>
                <a:t>Prodect</a:t>
              </a:r>
              <a:r>
                <a:rPr lang="en-US" altLang="zh-CN" sz="2000" b="1" dirty="0">
                  <a:solidFill>
                    <a:srgbClr val="072063"/>
                  </a:solidFill>
                  <a:latin typeface="Arial" panose="020B0604020202020204" pitchFamily="34" charset="0"/>
                </a:rPr>
                <a:t> Demo</a:t>
              </a:r>
              <a:endParaRPr lang="zh-CN" altLang="en-US" sz="2000" b="1" dirty="0">
                <a:solidFill>
                  <a:srgbClr val="072063"/>
                </a:solidFill>
                <a:latin typeface="Arial" panose="020B0604020202020204" pitchFamily="34" charset="0"/>
              </a:endParaRPr>
            </a:p>
          </p:txBody>
        </p:sp>
        <p:cxnSp>
          <p:nvCxnSpPr>
            <p:cNvPr id="19" name="直接连接符 18"/>
            <p:cNvCxnSpPr/>
            <p:nvPr/>
          </p:nvCxnSpPr>
          <p:spPr>
            <a:xfrm>
              <a:off x="3419582" y="2189749"/>
              <a:ext cx="295476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20" name="组合 19"/>
          <p:cNvGrpSpPr/>
          <p:nvPr/>
        </p:nvGrpSpPr>
        <p:grpSpPr>
          <a:xfrm>
            <a:off x="2397263" y="1827217"/>
            <a:ext cx="606425" cy="606425"/>
            <a:chOff x="2627784" y="1701415"/>
            <a:chExt cx="605681" cy="605681"/>
          </a:xfrm>
        </p:grpSpPr>
        <p:sp>
          <p:nvSpPr>
            <p:cNvPr id="21" name="椭圆 20"/>
            <p:cNvSpPr/>
            <p:nvPr/>
          </p:nvSpPr>
          <p:spPr>
            <a:xfrm>
              <a:off x="2627784" y="1701415"/>
              <a:ext cx="605681" cy="605681"/>
            </a:xfrm>
            <a:prstGeom prst="ellipse">
              <a:avLst/>
            </a:prstGeom>
            <a:solidFill>
              <a:srgbClr val="07206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schemeClr val="tx1">
                    <a:lumMod val="65000"/>
                    <a:lumOff val="35000"/>
                  </a:schemeClr>
                </a:solidFill>
                <a:effectLst/>
                <a:uLnTx/>
                <a:uFillTx/>
                <a:latin typeface="+mn-lt"/>
                <a:ea typeface="+mn-ea"/>
                <a:cs typeface="+mn-cs"/>
              </a:endParaRPr>
            </a:p>
          </p:txBody>
        </p:sp>
        <p:grpSp>
          <p:nvGrpSpPr>
            <p:cNvPr id="22" name="Group 27"/>
            <p:cNvGrpSpPr>
              <a:grpSpLocks noChangeAspect="1"/>
            </p:cNvGrpSpPr>
            <p:nvPr/>
          </p:nvGrpSpPr>
          <p:grpSpPr>
            <a:xfrm>
              <a:off x="2754993" y="1831399"/>
              <a:ext cx="351261" cy="345712"/>
              <a:chOff x="-2952" y="-1157"/>
              <a:chExt cx="3605" cy="3548"/>
            </a:xfrm>
          </p:grpSpPr>
          <p:sp>
            <p:nvSpPr>
              <p:cNvPr id="23" name="Freeform 28"/>
              <p:cNvSpPr/>
              <p:nvPr/>
            </p:nvSpPr>
            <p:spPr>
              <a:xfrm>
                <a:off x="-1015" y="806"/>
                <a:ext cx="574" cy="550"/>
              </a:xfrm>
              <a:custGeom>
                <a:avLst/>
                <a:gdLst/>
                <a:ahLst/>
                <a:cxnLst>
                  <a:cxn ang="0">
                    <a:pos x="1011" y="423"/>
                  </a:cxn>
                  <a:cxn ang="0">
                    <a:pos x="959" y="418"/>
                  </a:cxn>
                  <a:cxn ang="0">
                    <a:pos x="860" y="323"/>
                  </a:cxn>
                  <a:cxn ang="0">
                    <a:pos x="742" y="356"/>
                  </a:cxn>
                  <a:cxn ang="0">
                    <a:pos x="418" y="50"/>
                  </a:cxn>
                  <a:cxn ang="0">
                    <a:pos x="73" y="418"/>
                  </a:cxn>
                  <a:cxn ang="0">
                    <a:pos x="397" y="720"/>
                  </a:cxn>
                  <a:cxn ang="0">
                    <a:pos x="385" y="836"/>
                  </a:cxn>
                  <a:cxn ang="0">
                    <a:pos x="480" y="925"/>
                  </a:cxn>
                  <a:cxn ang="0">
                    <a:pos x="491" y="980"/>
                  </a:cxn>
                  <a:cxn ang="0">
                    <a:pos x="836" y="1298"/>
                  </a:cxn>
                  <a:cxn ang="0">
                    <a:pos x="1356" y="741"/>
                  </a:cxn>
                  <a:cxn ang="0">
                    <a:pos x="1011" y="423"/>
                  </a:cxn>
                </a:cxnLst>
                <a:rect l="0" t="0" r="0" b="0"/>
                <a:pathLst>
                  <a:path w="243" h="233">
                    <a:moveTo>
                      <a:pt x="181" y="76"/>
                    </a:moveTo>
                    <a:cubicBezTo>
                      <a:pt x="179" y="74"/>
                      <a:pt x="176" y="74"/>
                      <a:pt x="172" y="75"/>
                    </a:cubicBezTo>
                    <a:cubicBezTo>
                      <a:pt x="168" y="71"/>
                      <a:pt x="161" y="65"/>
                      <a:pt x="154" y="58"/>
                    </a:cubicBezTo>
                    <a:cubicBezTo>
                      <a:pt x="150" y="55"/>
                      <a:pt x="143" y="58"/>
                      <a:pt x="133" y="64"/>
                    </a:cubicBezTo>
                    <a:cubicBezTo>
                      <a:pt x="119" y="51"/>
                      <a:pt x="83" y="17"/>
                      <a:pt x="75" y="9"/>
                    </a:cubicBezTo>
                    <a:cubicBezTo>
                      <a:pt x="64" y="0"/>
                      <a:pt x="0" y="64"/>
                      <a:pt x="13" y="75"/>
                    </a:cubicBezTo>
                    <a:cubicBezTo>
                      <a:pt x="22" y="84"/>
                      <a:pt x="57" y="116"/>
                      <a:pt x="71" y="129"/>
                    </a:cubicBezTo>
                    <a:cubicBezTo>
                      <a:pt x="66" y="139"/>
                      <a:pt x="64" y="146"/>
                      <a:pt x="69" y="150"/>
                    </a:cubicBezTo>
                    <a:cubicBezTo>
                      <a:pt x="75" y="157"/>
                      <a:pt x="81" y="162"/>
                      <a:pt x="86" y="166"/>
                    </a:cubicBezTo>
                    <a:cubicBezTo>
                      <a:pt x="85" y="170"/>
                      <a:pt x="85" y="174"/>
                      <a:pt x="88" y="176"/>
                    </a:cubicBezTo>
                    <a:cubicBezTo>
                      <a:pt x="97" y="183"/>
                      <a:pt x="121" y="206"/>
                      <a:pt x="150" y="233"/>
                    </a:cubicBezTo>
                    <a:cubicBezTo>
                      <a:pt x="243" y="133"/>
                      <a:pt x="243" y="133"/>
                      <a:pt x="243" y="133"/>
                    </a:cubicBezTo>
                    <a:cubicBezTo>
                      <a:pt x="215" y="108"/>
                      <a:pt x="193" y="86"/>
                      <a:pt x="181" y="76"/>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4" name="Freeform 29"/>
              <p:cNvSpPr>
                <a:spLocks noEditPoints="1"/>
              </p:cNvSpPr>
              <p:nvPr/>
            </p:nvSpPr>
            <p:spPr>
              <a:xfrm>
                <a:off x="-741" y="1052"/>
                <a:ext cx="1394" cy="1339"/>
              </a:xfrm>
              <a:custGeom>
                <a:avLst/>
                <a:gdLst/>
                <a:ahLst/>
                <a:cxnLst>
                  <a:cxn ang="0">
                    <a:pos x="2138" y="3084"/>
                  </a:cxn>
                  <a:cxn ang="0">
                    <a:pos x="111" y="1221"/>
                  </a:cxn>
                  <a:cxn ang="0">
                    <a:pos x="111" y="1221"/>
                  </a:cxn>
                  <a:cxn ang="0">
                    <a:pos x="12" y="938"/>
                  </a:cxn>
                  <a:cxn ang="0">
                    <a:pos x="12" y="938"/>
                  </a:cxn>
                  <a:cxn ang="0">
                    <a:pos x="123" y="647"/>
                  </a:cxn>
                  <a:cxn ang="0">
                    <a:pos x="123" y="647"/>
                  </a:cxn>
                  <a:cxn ang="0">
                    <a:pos x="312" y="413"/>
                  </a:cxn>
                  <a:cxn ang="0">
                    <a:pos x="312" y="413"/>
                  </a:cxn>
                  <a:cxn ang="0">
                    <a:pos x="766" y="45"/>
                  </a:cxn>
                  <a:cxn ang="0">
                    <a:pos x="766" y="45"/>
                  </a:cxn>
                  <a:cxn ang="0">
                    <a:pos x="976" y="5"/>
                  </a:cxn>
                  <a:cxn ang="0">
                    <a:pos x="976" y="5"/>
                  </a:cxn>
                  <a:cxn ang="0">
                    <a:pos x="1167" y="90"/>
                  </a:cxn>
                  <a:cxn ang="0">
                    <a:pos x="1167" y="90"/>
                  </a:cxn>
                  <a:cxn ang="0">
                    <a:pos x="3199" y="1958"/>
                  </a:cxn>
                  <a:cxn ang="0">
                    <a:pos x="3199" y="1958"/>
                  </a:cxn>
                  <a:cxn ang="0">
                    <a:pos x="3199" y="1958"/>
                  </a:cxn>
                  <a:cxn ang="0">
                    <a:pos x="3289" y="2196"/>
                  </a:cxn>
                  <a:cxn ang="0">
                    <a:pos x="3289" y="2196"/>
                  </a:cxn>
                  <a:cxn ang="0">
                    <a:pos x="3244" y="2343"/>
                  </a:cxn>
                  <a:cxn ang="0">
                    <a:pos x="3244" y="2343"/>
                  </a:cxn>
                  <a:cxn ang="0">
                    <a:pos x="3187" y="2425"/>
                  </a:cxn>
                  <a:cxn ang="0">
                    <a:pos x="3187" y="2425"/>
                  </a:cxn>
                  <a:cxn ang="0">
                    <a:pos x="3053" y="2598"/>
                  </a:cxn>
                  <a:cxn ang="0">
                    <a:pos x="3053" y="2598"/>
                  </a:cxn>
                  <a:cxn ang="0">
                    <a:pos x="2708" y="2961"/>
                  </a:cxn>
                  <a:cxn ang="0">
                    <a:pos x="2708" y="2961"/>
                  </a:cxn>
                  <a:cxn ang="0">
                    <a:pos x="2467" y="3134"/>
                  </a:cxn>
                  <a:cxn ang="0">
                    <a:pos x="2467" y="3134"/>
                  </a:cxn>
                  <a:cxn ang="0">
                    <a:pos x="2311" y="3157"/>
                  </a:cxn>
                  <a:cxn ang="0">
                    <a:pos x="2311" y="3157"/>
                  </a:cxn>
                  <a:cxn ang="0">
                    <a:pos x="2311" y="3157"/>
                  </a:cxn>
                  <a:cxn ang="0">
                    <a:pos x="2311" y="3157"/>
                  </a:cxn>
                  <a:cxn ang="0">
                    <a:pos x="2138" y="3084"/>
                  </a:cxn>
                  <a:cxn ang="0">
                    <a:pos x="2356" y="2532"/>
                  </a:cxn>
                  <a:cxn ang="0">
                    <a:pos x="2372" y="2520"/>
                  </a:cxn>
                  <a:cxn ang="0">
                    <a:pos x="2372" y="2520"/>
                  </a:cxn>
                  <a:cxn ang="0">
                    <a:pos x="2658" y="2215"/>
                  </a:cxn>
                  <a:cxn ang="0">
                    <a:pos x="2658" y="2215"/>
                  </a:cxn>
                  <a:cxn ang="0">
                    <a:pos x="2658" y="2208"/>
                  </a:cxn>
                  <a:cxn ang="0">
                    <a:pos x="2658" y="2208"/>
                  </a:cxn>
                  <a:cxn ang="0">
                    <a:pos x="910" y="602"/>
                  </a:cxn>
                  <a:cxn ang="0">
                    <a:pos x="910" y="602"/>
                  </a:cxn>
                  <a:cxn ang="0">
                    <a:pos x="877" y="631"/>
                  </a:cxn>
                  <a:cxn ang="0">
                    <a:pos x="877" y="631"/>
                  </a:cxn>
                  <a:cxn ang="0">
                    <a:pos x="626" y="893"/>
                  </a:cxn>
                  <a:cxn ang="0">
                    <a:pos x="626" y="893"/>
                  </a:cxn>
                  <a:cxn ang="0">
                    <a:pos x="602" y="921"/>
                  </a:cxn>
                  <a:cxn ang="0">
                    <a:pos x="602" y="921"/>
                  </a:cxn>
                  <a:cxn ang="0">
                    <a:pos x="2356" y="2532"/>
                  </a:cxn>
                </a:cxnLst>
                <a:rect l="0" t="0" r="0" b="0"/>
                <a:pathLst>
                  <a:path w="590" h="567">
                    <a:moveTo>
                      <a:pt x="383" y="553"/>
                    </a:moveTo>
                    <a:cubicBezTo>
                      <a:pt x="374" y="544"/>
                      <a:pt x="31" y="229"/>
                      <a:pt x="20" y="219"/>
                    </a:cubicBezTo>
                    <a:cubicBezTo>
                      <a:pt x="20" y="219"/>
                      <a:pt x="20" y="219"/>
                      <a:pt x="20" y="219"/>
                    </a:cubicBezTo>
                    <a:cubicBezTo>
                      <a:pt x="4" y="204"/>
                      <a:pt x="0" y="181"/>
                      <a:pt x="2" y="168"/>
                    </a:cubicBezTo>
                    <a:cubicBezTo>
                      <a:pt x="2" y="168"/>
                      <a:pt x="2" y="168"/>
                      <a:pt x="2" y="168"/>
                    </a:cubicBezTo>
                    <a:cubicBezTo>
                      <a:pt x="4" y="144"/>
                      <a:pt x="13" y="131"/>
                      <a:pt x="22" y="116"/>
                    </a:cubicBezTo>
                    <a:cubicBezTo>
                      <a:pt x="22" y="116"/>
                      <a:pt x="22" y="116"/>
                      <a:pt x="22" y="116"/>
                    </a:cubicBezTo>
                    <a:cubicBezTo>
                      <a:pt x="32" y="101"/>
                      <a:pt x="43" y="87"/>
                      <a:pt x="56" y="74"/>
                    </a:cubicBezTo>
                    <a:cubicBezTo>
                      <a:pt x="56" y="74"/>
                      <a:pt x="56" y="74"/>
                      <a:pt x="56" y="74"/>
                    </a:cubicBezTo>
                    <a:cubicBezTo>
                      <a:pt x="82" y="46"/>
                      <a:pt x="108" y="23"/>
                      <a:pt x="137" y="8"/>
                    </a:cubicBezTo>
                    <a:cubicBezTo>
                      <a:pt x="137" y="8"/>
                      <a:pt x="137" y="8"/>
                      <a:pt x="137" y="8"/>
                    </a:cubicBezTo>
                    <a:cubicBezTo>
                      <a:pt x="147" y="4"/>
                      <a:pt x="157" y="0"/>
                      <a:pt x="175" y="1"/>
                    </a:cubicBezTo>
                    <a:cubicBezTo>
                      <a:pt x="175" y="1"/>
                      <a:pt x="175" y="1"/>
                      <a:pt x="175" y="1"/>
                    </a:cubicBezTo>
                    <a:cubicBezTo>
                      <a:pt x="185" y="2"/>
                      <a:pt x="199" y="6"/>
                      <a:pt x="209" y="16"/>
                    </a:cubicBezTo>
                    <a:cubicBezTo>
                      <a:pt x="209" y="16"/>
                      <a:pt x="209" y="16"/>
                      <a:pt x="209" y="16"/>
                    </a:cubicBezTo>
                    <a:cubicBezTo>
                      <a:pt x="218" y="25"/>
                      <a:pt x="556" y="335"/>
                      <a:pt x="573" y="351"/>
                    </a:cubicBezTo>
                    <a:cubicBezTo>
                      <a:pt x="573" y="351"/>
                      <a:pt x="573" y="351"/>
                      <a:pt x="573" y="351"/>
                    </a:cubicBezTo>
                    <a:cubicBezTo>
                      <a:pt x="573" y="351"/>
                      <a:pt x="573" y="351"/>
                      <a:pt x="573" y="351"/>
                    </a:cubicBezTo>
                    <a:cubicBezTo>
                      <a:pt x="589" y="367"/>
                      <a:pt x="590" y="386"/>
                      <a:pt x="589" y="394"/>
                    </a:cubicBezTo>
                    <a:cubicBezTo>
                      <a:pt x="589" y="394"/>
                      <a:pt x="589" y="394"/>
                      <a:pt x="589" y="394"/>
                    </a:cubicBezTo>
                    <a:cubicBezTo>
                      <a:pt x="587" y="409"/>
                      <a:pt x="583" y="414"/>
                      <a:pt x="581" y="420"/>
                    </a:cubicBezTo>
                    <a:cubicBezTo>
                      <a:pt x="581" y="420"/>
                      <a:pt x="581" y="420"/>
                      <a:pt x="581" y="420"/>
                    </a:cubicBezTo>
                    <a:cubicBezTo>
                      <a:pt x="578" y="425"/>
                      <a:pt x="575" y="430"/>
                      <a:pt x="571" y="435"/>
                    </a:cubicBezTo>
                    <a:cubicBezTo>
                      <a:pt x="571" y="435"/>
                      <a:pt x="571" y="435"/>
                      <a:pt x="571" y="435"/>
                    </a:cubicBezTo>
                    <a:cubicBezTo>
                      <a:pt x="564" y="445"/>
                      <a:pt x="556" y="455"/>
                      <a:pt x="547" y="466"/>
                    </a:cubicBezTo>
                    <a:cubicBezTo>
                      <a:pt x="547" y="466"/>
                      <a:pt x="547" y="466"/>
                      <a:pt x="547" y="466"/>
                    </a:cubicBezTo>
                    <a:cubicBezTo>
                      <a:pt x="528" y="488"/>
                      <a:pt x="506" y="512"/>
                      <a:pt x="485" y="531"/>
                    </a:cubicBezTo>
                    <a:cubicBezTo>
                      <a:pt x="485" y="531"/>
                      <a:pt x="485" y="531"/>
                      <a:pt x="485" y="531"/>
                    </a:cubicBezTo>
                    <a:cubicBezTo>
                      <a:pt x="471" y="543"/>
                      <a:pt x="461" y="553"/>
                      <a:pt x="442" y="562"/>
                    </a:cubicBezTo>
                    <a:cubicBezTo>
                      <a:pt x="442" y="562"/>
                      <a:pt x="442" y="562"/>
                      <a:pt x="442" y="562"/>
                    </a:cubicBezTo>
                    <a:cubicBezTo>
                      <a:pt x="436" y="564"/>
                      <a:pt x="429" y="567"/>
                      <a:pt x="414" y="566"/>
                    </a:cubicBezTo>
                    <a:cubicBezTo>
                      <a:pt x="414" y="566"/>
                      <a:pt x="414" y="566"/>
                      <a:pt x="414" y="566"/>
                    </a:cubicBezTo>
                    <a:cubicBezTo>
                      <a:pt x="414" y="566"/>
                      <a:pt x="414" y="566"/>
                      <a:pt x="414" y="566"/>
                    </a:cubicBezTo>
                    <a:cubicBezTo>
                      <a:pt x="414" y="566"/>
                      <a:pt x="414" y="566"/>
                      <a:pt x="414" y="566"/>
                    </a:cubicBezTo>
                    <a:cubicBezTo>
                      <a:pt x="406" y="566"/>
                      <a:pt x="394" y="562"/>
                      <a:pt x="383" y="553"/>
                    </a:cubicBezTo>
                    <a:close/>
                    <a:moveTo>
                      <a:pt x="422" y="454"/>
                    </a:moveTo>
                    <a:cubicBezTo>
                      <a:pt x="423" y="453"/>
                      <a:pt x="424" y="453"/>
                      <a:pt x="425" y="452"/>
                    </a:cubicBezTo>
                    <a:cubicBezTo>
                      <a:pt x="425" y="452"/>
                      <a:pt x="425" y="452"/>
                      <a:pt x="425" y="452"/>
                    </a:cubicBezTo>
                    <a:cubicBezTo>
                      <a:pt x="441" y="436"/>
                      <a:pt x="461" y="415"/>
                      <a:pt x="476" y="397"/>
                    </a:cubicBezTo>
                    <a:cubicBezTo>
                      <a:pt x="476" y="397"/>
                      <a:pt x="476" y="397"/>
                      <a:pt x="476" y="397"/>
                    </a:cubicBezTo>
                    <a:cubicBezTo>
                      <a:pt x="476" y="397"/>
                      <a:pt x="476" y="397"/>
                      <a:pt x="476" y="396"/>
                    </a:cubicBezTo>
                    <a:cubicBezTo>
                      <a:pt x="476" y="396"/>
                      <a:pt x="476" y="396"/>
                      <a:pt x="476" y="396"/>
                    </a:cubicBezTo>
                    <a:cubicBezTo>
                      <a:pt x="388" y="313"/>
                      <a:pt x="241" y="181"/>
                      <a:pt x="163" y="108"/>
                    </a:cubicBezTo>
                    <a:cubicBezTo>
                      <a:pt x="163" y="108"/>
                      <a:pt x="163" y="108"/>
                      <a:pt x="163" y="108"/>
                    </a:cubicBezTo>
                    <a:cubicBezTo>
                      <a:pt x="161" y="110"/>
                      <a:pt x="159" y="112"/>
                      <a:pt x="157" y="113"/>
                    </a:cubicBezTo>
                    <a:cubicBezTo>
                      <a:pt x="157" y="113"/>
                      <a:pt x="157" y="113"/>
                      <a:pt x="157" y="113"/>
                    </a:cubicBezTo>
                    <a:cubicBezTo>
                      <a:pt x="142" y="126"/>
                      <a:pt x="124" y="145"/>
                      <a:pt x="112" y="160"/>
                    </a:cubicBezTo>
                    <a:cubicBezTo>
                      <a:pt x="112" y="160"/>
                      <a:pt x="112" y="160"/>
                      <a:pt x="112" y="160"/>
                    </a:cubicBezTo>
                    <a:cubicBezTo>
                      <a:pt x="110" y="162"/>
                      <a:pt x="109" y="164"/>
                      <a:pt x="108" y="165"/>
                    </a:cubicBezTo>
                    <a:cubicBezTo>
                      <a:pt x="108" y="165"/>
                      <a:pt x="108" y="165"/>
                      <a:pt x="108" y="165"/>
                    </a:cubicBezTo>
                    <a:cubicBezTo>
                      <a:pt x="185" y="237"/>
                      <a:pt x="335" y="373"/>
                      <a:pt x="422" y="454"/>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5" name="Freeform 30"/>
              <p:cNvSpPr>
                <a:spLocks noEditPoints="1"/>
              </p:cNvSpPr>
              <p:nvPr/>
            </p:nvSpPr>
            <p:spPr>
              <a:xfrm>
                <a:off x="-2952" y="-1157"/>
                <a:ext cx="2488" cy="2492"/>
              </a:xfrm>
              <a:custGeom>
                <a:avLst/>
                <a:gdLst/>
                <a:ahLst/>
                <a:cxnLst>
                  <a:cxn ang="0">
                    <a:pos x="2691" y="5813"/>
                  </a:cxn>
                  <a:cxn ang="0">
                    <a:pos x="988" y="5055"/>
                  </a:cxn>
                  <a:cxn ang="0">
                    <a:pos x="988" y="5055"/>
                  </a:cxn>
                  <a:cxn ang="0">
                    <a:pos x="73" y="2695"/>
                  </a:cxn>
                  <a:cxn ang="0">
                    <a:pos x="73" y="2695"/>
                  </a:cxn>
                  <a:cxn ang="0">
                    <a:pos x="827" y="987"/>
                  </a:cxn>
                  <a:cxn ang="0">
                    <a:pos x="827" y="987"/>
                  </a:cxn>
                  <a:cxn ang="0">
                    <a:pos x="827" y="987"/>
                  </a:cxn>
                  <a:cxn ang="0">
                    <a:pos x="3187" y="73"/>
                  </a:cxn>
                  <a:cxn ang="0">
                    <a:pos x="3187" y="73"/>
                  </a:cxn>
                  <a:cxn ang="0">
                    <a:pos x="4896" y="827"/>
                  </a:cxn>
                  <a:cxn ang="0">
                    <a:pos x="4896" y="827"/>
                  </a:cxn>
                  <a:cxn ang="0">
                    <a:pos x="5805" y="3191"/>
                  </a:cxn>
                  <a:cxn ang="0">
                    <a:pos x="5805" y="3191"/>
                  </a:cxn>
                  <a:cxn ang="0">
                    <a:pos x="5052" y="4899"/>
                  </a:cxn>
                  <a:cxn ang="0">
                    <a:pos x="5052" y="4899"/>
                  </a:cxn>
                  <a:cxn ang="0">
                    <a:pos x="2696" y="5813"/>
                  </a:cxn>
                  <a:cxn ang="0">
                    <a:pos x="2696" y="5813"/>
                  </a:cxn>
                  <a:cxn ang="0">
                    <a:pos x="2691" y="5813"/>
                  </a:cxn>
                  <a:cxn ang="0">
                    <a:pos x="1233" y="1361"/>
                  </a:cxn>
                  <a:cxn ang="0">
                    <a:pos x="1233" y="1361"/>
                  </a:cxn>
                  <a:cxn ang="0">
                    <a:pos x="626" y="2740"/>
                  </a:cxn>
                  <a:cxn ang="0">
                    <a:pos x="626" y="2740"/>
                  </a:cxn>
                  <a:cxn ang="0">
                    <a:pos x="1363" y="4653"/>
                  </a:cxn>
                  <a:cxn ang="0">
                    <a:pos x="1363" y="4653"/>
                  </a:cxn>
                  <a:cxn ang="0">
                    <a:pos x="2741" y="5260"/>
                  </a:cxn>
                  <a:cxn ang="0">
                    <a:pos x="2741" y="5260"/>
                  </a:cxn>
                  <a:cxn ang="0">
                    <a:pos x="4650" y="4519"/>
                  </a:cxn>
                  <a:cxn ang="0">
                    <a:pos x="4650" y="4519"/>
                  </a:cxn>
                  <a:cxn ang="0">
                    <a:pos x="5260" y="3142"/>
                  </a:cxn>
                  <a:cxn ang="0">
                    <a:pos x="5260" y="3142"/>
                  </a:cxn>
                  <a:cxn ang="0">
                    <a:pos x="4522" y="1233"/>
                  </a:cxn>
                  <a:cxn ang="0">
                    <a:pos x="4522" y="1233"/>
                  </a:cxn>
                  <a:cxn ang="0">
                    <a:pos x="3142" y="619"/>
                  </a:cxn>
                  <a:cxn ang="0">
                    <a:pos x="3142" y="619"/>
                  </a:cxn>
                  <a:cxn ang="0">
                    <a:pos x="1233" y="1361"/>
                  </a:cxn>
                  <a:cxn ang="0">
                    <a:pos x="1233" y="1361"/>
                  </a:cxn>
                </a:cxnLst>
                <a:rect l="0" t="0" r="0" b="0"/>
                <a:pathLst>
                  <a:path w="1053" h="1055">
                    <a:moveTo>
                      <a:pt x="482" y="1042"/>
                    </a:moveTo>
                    <a:cubicBezTo>
                      <a:pt x="372" y="1032"/>
                      <a:pt x="264" y="987"/>
                      <a:pt x="177" y="906"/>
                    </a:cubicBezTo>
                    <a:cubicBezTo>
                      <a:pt x="177" y="906"/>
                      <a:pt x="177" y="906"/>
                      <a:pt x="177" y="906"/>
                    </a:cubicBezTo>
                    <a:cubicBezTo>
                      <a:pt x="55" y="794"/>
                      <a:pt x="0" y="636"/>
                      <a:pt x="13" y="483"/>
                    </a:cubicBezTo>
                    <a:cubicBezTo>
                      <a:pt x="13" y="483"/>
                      <a:pt x="13" y="483"/>
                      <a:pt x="13" y="483"/>
                    </a:cubicBezTo>
                    <a:cubicBezTo>
                      <a:pt x="23" y="373"/>
                      <a:pt x="68" y="264"/>
                      <a:pt x="148" y="177"/>
                    </a:cubicBezTo>
                    <a:cubicBezTo>
                      <a:pt x="148" y="177"/>
                      <a:pt x="148" y="177"/>
                      <a:pt x="148" y="177"/>
                    </a:cubicBezTo>
                    <a:cubicBezTo>
                      <a:pt x="148" y="177"/>
                      <a:pt x="148" y="177"/>
                      <a:pt x="148" y="177"/>
                    </a:cubicBezTo>
                    <a:cubicBezTo>
                      <a:pt x="261" y="55"/>
                      <a:pt x="418" y="0"/>
                      <a:pt x="571" y="13"/>
                    </a:cubicBezTo>
                    <a:cubicBezTo>
                      <a:pt x="571" y="13"/>
                      <a:pt x="571" y="13"/>
                      <a:pt x="571" y="13"/>
                    </a:cubicBezTo>
                    <a:cubicBezTo>
                      <a:pt x="681" y="22"/>
                      <a:pt x="789" y="67"/>
                      <a:pt x="877" y="148"/>
                    </a:cubicBezTo>
                    <a:cubicBezTo>
                      <a:pt x="877" y="148"/>
                      <a:pt x="877" y="148"/>
                      <a:pt x="877" y="148"/>
                    </a:cubicBezTo>
                    <a:cubicBezTo>
                      <a:pt x="998" y="261"/>
                      <a:pt x="1053" y="418"/>
                      <a:pt x="1040" y="572"/>
                    </a:cubicBezTo>
                    <a:cubicBezTo>
                      <a:pt x="1040" y="572"/>
                      <a:pt x="1040" y="572"/>
                      <a:pt x="1040" y="572"/>
                    </a:cubicBezTo>
                    <a:cubicBezTo>
                      <a:pt x="1031" y="682"/>
                      <a:pt x="986" y="790"/>
                      <a:pt x="905" y="878"/>
                    </a:cubicBezTo>
                    <a:cubicBezTo>
                      <a:pt x="905" y="878"/>
                      <a:pt x="905" y="878"/>
                      <a:pt x="905" y="878"/>
                    </a:cubicBezTo>
                    <a:cubicBezTo>
                      <a:pt x="793" y="999"/>
                      <a:pt x="635" y="1055"/>
                      <a:pt x="483" y="1042"/>
                    </a:cubicBezTo>
                    <a:cubicBezTo>
                      <a:pt x="483" y="1042"/>
                      <a:pt x="483" y="1042"/>
                      <a:pt x="483" y="1042"/>
                    </a:cubicBezTo>
                    <a:cubicBezTo>
                      <a:pt x="482" y="1042"/>
                      <a:pt x="482" y="1042"/>
                      <a:pt x="482" y="1042"/>
                    </a:cubicBezTo>
                    <a:close/>
                    <a:moveTo>
                      <a:pt x="221" y="244"/>
                    </a:moveTo>
                    <a:cubicBezTo>
                      <a:pt x="221" y="244"/>
                      <a:pt x="221" y="244"/>
                      <a:pt x="221" y="244"/>
                    </a:cubicBezTo>
                    <a:cubicBezTo>
                      <a:pt x="155" y="315"/>
                      <a:pt x="119" y="402"/>
                      <a:pt x="112" y="491"/>
                    </a:cubicBezTo>
                    <a:cubicBezTo>
                      <a:pt x="112" y="491"/>
                      <a:pt x="112" y="491"/>
                      <a:pt x="112" y="491"/>
                    </a:cubicBezTo>
                    <a:cubicBezTo>
                      <a:pt x="101" y="615"/>
                      <a:pt x="145" y="743"/>
                      <a:pt x="244" y="834"/>
                    </a:cubicBezTo>
                    <a:cubicBezTo>
                      <a:pt x="244" y="834"/>
                      <a:pt x="244" y="834"/>
                      <a:pt x="244" y="834"/>
                    </a:cubicBezTo>
                    <a:cubicBezTo>
                      <a:pt x="315" y="899"/>
                      <a:pt x="402" y="935"/>
                      <a:pt x="491" y="943"/>
                    </a:cubicBezTo>
                    <a:cubicBezTo>
                      <a:pt x="491" y="943"/>
                      <a:pt x="491" y="943"/>
                      <a:pt x="491" y="943"/>
                    </a:cubicBezTo>
                    <a:cubicBezTo>
                      <a:pt x="615" y="954"/>
                      <a:pt x="742" y="909"/>
                      <a:pt x="833" y="810"/>
                    </a:cubicBezTo>
                    <a:cubicBezTo>
                      <a:pt x="833" y="810"/>
                      <a:pt x="833" y="810"/>
                      <a:pt x="833" y="810"/>
                    </a:cubicBezTo>
                    <a:cubicBezTo>
                      <a:pt x="898" y="740"/>
                      <a:pt x="934" y="652"/>
                      <a:pt x="942" y="563"/>
                    </a:cubicBezTo>
                    <a:cubicBezTo>
                      <a:pt x="942" y="563"/>
                      <a:pt x="942" y="563"/>
                      <a:pt x="942" y="563"/>
                    </a:cubicBezTo>
                    <a:cubicBezTo>
                      <a:pt x="952" y="439"/>
                      <a:pt x="908" y="312"/>
                      <a:pt x="810" y="221"/>
                    </a:cubicBezTo>
                    <a:cubicBezTo>
                      <a:pt x="810" y="221"/>
                      <a:pt x="810" y="221"/>
                      <a:pt x="810" y="221"/>
                    </a:cubicBezTo>
                    <a:cubicBezTo>
                      <a:pt x="739" y="155"/>
                      <a:pt x="652" y="119"/>
                      <a:pt x="563" y="111"/>
                    </a:cubicBezTo>
                    <a:cubicBezTo>
                      <a:pt x="563" y="111"/>
                      <a:pt x="563" y="111"/>
                      <a:pt x="563" y="111"/>
                    </a:cubicBezTo>
                    <a:cubicBezTo>
                      <a:pt x="439" y="101"/>
                      <a:pt x="312" y="145"/>
                      <a:pt x="221" y="244"/>
                    </a:cubicBezTo>
                    <a:cubicBezTo>
                      <a:pt x="221" y="244"/>
                      <a:pt x="221" y="244"/>
                      <a:pt x="221" y="244"/>
                    </a:cubicBezTo>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26" name="组合 25"/>
          <p:cNvGrpSpPr/>
          <p:nvPr/>
        </p:nvGrpSpPr>
        <p:grpSpPr>
          <a:xfrm>
            <a:off x="3590404" y="1968029"/>
            <a:ext cx="3778250" cy="518795"/>
            <a:chOff x="2771957" y="2672252"/>
            <a:chExt cx="3778797" cy="518829"/>
          </a:xfrm>
        </p:grpSpPr>
        <p:sp>
          <p:nvSpPr>
            <p:cNvPr id="27" name="TextBox 11"/>
            <p:cNvSpPr txBox="1"/>
            <p:nvPr/>
          </p:nvSpPr>
          <p:spPr>
            <a:xfrm>
              <a:off x="2771957" y="2672252"/>
              <a:ext cx="3778797" cy="518829"/>
            </a:xfrm>
            <a:prstGeom prst="rect">
              <a:avLst/>
            </a:prstGeom>
            <a:noFill/>
            <a:ln w="9525">
              <a:noFill/>
            </a:ln>
          </p:spPr>
          <p:txBody>
            <a:bodyPr wrap="squar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r>
                <a:rPr lang="en-US" altLang="zh-CN" sz="2000" b="1" dirty="0">
                  <a:solidFill>
                    <a:srgbClr val="072063"/>
                  </a:solidFill>
                  <a:latin typeface="Arial" panose="020B0604020202020204" pitchFamily="34" charset="0"/>
                </a:rPr>
                <a:t>Project Execution Detail</a:t>
              </a:r>
              <a:endParaRPr lang="zh-CN" altLang="en-US" sz="2000" b="1" dirty="0">
                <a:solidFill>
                  <a:srgbClr val="072063"/>
                </a:solidFill>
                <a:latin typeface="Arial" panose="020B0604020202020204" pitchFamily="34" charset="0"/>
              </a:endParaRPr>
            </a:p>
          </p:txBody>
        </p:sp>
        <p:cxnSp>
          <p:nvCxnSpPr>
            <p:cNvPr id="28" name="直接连接符 27"/>
            <p:cNvCxnSpPr/>
            <p:nvPr/>
          </p:nvCxnSpPr>
          <p:spPr>
            <a:xfrm>
              <a:off x="3210576" y="3145702"/>
              <a:ext cx="295476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32" name="组合 31"/>
          <p:cNvGrpSpPr/>
          <p:nvPr/>
        </p:nvGrpSpPr>
        <p:grpSpPr>
          <a:xfrm>
            <a:off x="2388007" y="2783778"/>
            <a:ext cx="606425" cy="606425"/>
            <a:chOff x="2627784" y="1701415"/>
            <a:chExt cx="605681" cy="605681"/>
          </a:xfrm>
        </p:grpSpPr>
        <p:sp>
          <p:nvSpPr>
            <p:cNvPr id="33" name="椭圆 32"/>
            <p:cNvSpPr/>
            <p:nvPr/>
          </p:nvSpPr>
          <p:spPr>
            <a:xfrm>
              <a:off x="2627784" y="1701415"/>
              <a:ext cx="605681" cy="605681"/>
            </a:xfrm>
            <a:prstGeom prst="ellipse">
              <a:avLst/>
            </a:prstGeom>
            <a:solidFill>
              <a:srgbClr val="07206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schemeClr val="tx1">
                    <a:lumMod val="65000"/>
                    <a:lumOff val="35000"/>
                  </a:schemeClr>
                </a:solidFill>
                <a:effectLst/>
                <a:uLnTx/>
                <a:uFillTx/>
                <a:latin typeface="+mn-lt"/>
                <a:ea typeface="+mn-ea"/>
                <a:cs typeface="+mn-cs"/>
              </a:endParaRPr>
            </a:p>
          </p:txBody>
        </p:sp>
        <p:grpSp>
          <p:nvGrpSpPr>
            <p:cNvPr id="34" name="Group 27"/>
            <p:cNvGrpSpPr>
              <a:grpSpLocks noChangeAspect="1"/>
            </p:cNvGrpSpPr>
            <p:nvPr/>
          </p:nvGrpSpPr>
          <p:grpSpPr>
            <a:xfrm>
              <a:off x="2754993" y="1831399"/>
              <a:ext cx="351261" cy="345712"/>
              <a:chOff x="-2952" y="-1157"/>
              <a:chExt cx="3605" cy="3548"/>
            </a:xfrm>
          </p:grpSpPr>
          <p:sp>
            <p:nvSpPr>
              <p:cNvPr id="35" name="Freeform 28"/>
              <p:cNvSpPr/>
              <p:nvPr/>
            </p:nvSpPr>
            <p:spPr>
              <a:xfrm>
                <a:off x="-1015" y="806"/>
                <a:ext cx="574" cy="550"/>
              </a:xfrm>
              <a:custGeom>
                <a:avLst/>
                <a:gdLst/>
                <a:ahLst/>
                <a:cxnLst>
                  <a:cxn ang="0">
                    <a:pos x="1011" y="423"/>
                  </a:cxn>
                  <a:cxn ang="0">
                    <a:pos x="959" y="418"/>
                  </a:cxn>
                  <a:cxn ang="0">
                    <a:pos x="860" y="323"/>
                  </a:cxn>
                  <a:cxn ang="0">
                    <a:pos x="742" y="356"/>
                  </a:cxn>
                  <a:cxn ang="0">
                    <a:pos x="418" y="50"/>
                  </a:cxn>
                  <a:cxn ang="0">
                    <a:pos x="73" y="418"/>
                  </a:cxn>
                  <a:cxn ang="0">
                    <a:pos x="397" y="720"/>
                  </a:cxn>
                  <a:cxn ang="0">
                    <a:pos x="385" y="836"/>
                  </a:cxn>
                  <a:cxn ang="0">
                    <a:pos x="480" y="925"/>
                  </a:cxn>
                  <a:cxn ang="0">
                    <a:pos x="491" y="980"/>
                  </a:cxn>
                  <a:cxn ang="0">
                    <a:pos x="836" y="1298"/>
                  </a:cxn>
                  <a:cxn ang="0">
                    <a:pos x="1356" y="741"/>
                  </a:cxn>
                  <a:cxn ang="0">
                    <a:pos x="1011" y="423"/>
                  </a:cxn>
                </a:cxnLst>
                <a:rect l="0" t="0" r="0" b="0"/>
                <a:pathLst>
                  <a:path w="243" h="233">
                    <a:moveTo>
                      <a:pt x="181" y="76"/>
                    </a:moveTo>
                    <a:cubicBezTo>
                      <a:pt x="179" y="74"/>
                      <a:pt x="176" y="74"/>
                      <a:pt x="172" y="75"/>
                    </a:cubicBezTo>
                    <a:cubicBezTo>
                      <a:pt x="168" y="71"/>
                      <a:pt x="161" y="65"/>
                      <a:pt x="154" y="58"/>
                    </a:cubicBezTo>
                    <a:cubicBezTo>
                      <a:pt x="150" y="55"/>
                      <a:pt x="143" y="58"/>
                      <a:pt x="133" y="64"/>
                    </a:cubicBezTo>
                    <a:cubicBezTo>
                      <a:pt x="119" y="51"/>
                      <a:pt x="83" y="17"/>
                      <a:pt x="75" y="9"/>
                    </a:cubicBezTo>
                    <a:cubicBezTo>
                      <a:pt x="64" y="0"/>
                      <a:pt x="0" y="64"/>
                      <a:pt x="13" y="75"/>
                    </a:cubicBezTo>
                    <a:cubicBezTo>
                      <a:pt x="22" y="84"/>
                      <a:pt x="57" y="116"/>
                      <a:pt x="71" y="129"/>
                    </a:cubicBezTo>
                    <a:cubicBezTo>
                      <a:pt x="66" y="139"/>
                      <a:pt x="64" y="146"/>
                      <a:pt x="69" y="150"/>
                    </a:cubicBezTo>
                    <a:cubicBezTo>
                      <a:pt x="75" y="157"/>
                      <a:pt x="81" y="162"/>
                      <a:pt x="86" y="166"/>
                    </a:cubicBezTo>
                    <a:cubicBezTo>
                      <a:pt x="85" y="170"/>
                      <a:pt x="85" y="174"/>
                      <a:pt x="88" y="176"/>
                    </a:cubicBezTo>
                    <a:cubicBezTo>
                      <a:pt x="97" y="183"/>
                      <a:pt x="121" y="206"/>
                      <a:pt x="150" y="233"/>
                    </a:cubicBezTo>
                    <a:cubicBezTo>
                      <a:pt x="243" y="133"/>
                      <a:pt x="243" y="133"/>
                      <a:pt x="243" y="133"/>
                    </a:cubicBezTo>
                    <a:cubicBezTo>
                      <a:pt x="215" y="108"/>
                      <a:pt x="193" y="86"/>
                      <a:pt x="181" y="76"/>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6" name="Freeform 29"/>
              <p:cNvSpPr>
                <a:spLocks noEditPoints="1"/>
              </p:cNvSpPr>
              <p:nvPr/>
            </p:nvSpPr>
            <p:spPr>
              <a:xfrm>
                <a:off x="-741" y="1052"/>
                <a:ext cx="1394" cy="1339"/>
              </a:xfrm>
              <a:custGeom>
                <a:avLst/>
                <a:gdLst/>
                <a:ahLst/>
                <a:cxnLst>
                  <a:cxn ang="0">
                    <a:pos x="2138" y="3084"/>
                  </a:cxn>
                  <a:cxn ang="0">
                    <a:pos x="111" y="1221"/>
                  </a:cxn>
                  <a:cxn ang="0">
                    <a:pos x="111" y="1221"/>
                  </a:cxn>
                  <a:cxn ang="0">
                    <a:pos x="12" y="938"/>
                  </a:cxn>
                  <a:cxn ang="0">
                    <a:pos x="12" y="938"/>
                  </a:cxn>
                  <a:cxn ang="0">
                    <a:pos x="123" y="647"/>
                  </a:cxn>
                  <a:cxn ang="0">
                    <a:pos x="123" y="647"/>
                  </a:cxn>
                  <a:cxn ang="0">
                    <a:pos x="312" y="413"/>
                  </a:cxn>
                  <a:cxn ang="0">
                    <a:pos x="312" y="413"/>
                  </a:cxn>
                  <a:cxn ang="0">
                    <a:pos x="766" y="45"/>
                  </a:cxn>
                  <a:cxn ang="0">
                    <a:pos x="766" y="45"/>
                  </a:cxn>
                  <a:cxn ang="0">
                    <a:pos x="976" y="5"/>
                  </a:cxn>
                  <a:cxn ang="0">
                    <a:pos x="976" y="5"/>
                  </a:cxn>
                  <a:cxn ang="0">
                    <a:pos x="1167" y="90"/>
                  </a:cxn>
                  <a:cxn ang="0">
                    <a:pos x="1167" y="90"/>
                  </a:cxn>
                  <a:cxn ang="0">
                    <a:pos x="3199" y="1958"/>
                  </a:cxn>
                  <a:cxn ang="0">
                    <a:pos x="3199" y="1958"/>
                  </a:cxn>
                  <a:cxn ang="0">
                    <a:pos x="3199" y="1958"/>
                  </a:cxn>
                  <a:cxn ang="0">
                    <a:pos x="3289" y="2196"/>
                  </a:cxn>
                  <a:cxn ang="0">
                    <a:pos x="3289" y="2196"/>
                  </a:cxn>
                  <a:cxn ang="0">
                    <a:pos x="3244" y="2343"/>
                  </a:cxn>
                  <a:cxn ang="0">
                    <a:pos x="3244" y="2343"/>
                  </a:cxn>
                  <a:cxn ang="0">
                    <a:pos x="3187" y="2425"/>
                  </a:cxn>
                  <a:cxn ang="0">
                    <a:pos x="3187" y="2425"/>
                  </a:cxn>
                  <a:cxn ang="0">
                    <a:pos x="3053" y="2598"/>
                  </a:cxn>
                  <a:cxn ang="0">
                    <a:pos x="3053" y="2598"/>
                  </a:cxn>
                  <a:cxn ang="0">
                    <a:pos x="2708" y="2961"/>
                  </a:cxn>
                  <a:cxn ang="0">
                    <a:pos x="2708" y="2961"/>
                  </a:cxn>
                  <a:cxn ang="0">
                    <a:pos x="2467" y="3134"/>
                  </a:cxn>
                  <a:cxn ang="0">
                    <a:pos x="2467" y="3134"/>
                  </a:cxn>
                  <a:cxn ang="0">
                    <a:pos x="2311" y="3157"/>
                  </a:cxn>
                  <a:cxn ang="0">
                    <a:pos x="2311" y="3157"/>
                  </a:cxn>
                  <a:cxn ang="0">
                    <a:pos x="2311" y="3157"/>
                  </a:cxn>
                  <a:cxn ang="0">
                    <a:pos x="2311" y="3157"/>
                  </a:cxn>
                  <a:cxn ang="0">
                    <a:pos x="2138" y="3084"/>
                  </a:cxn>
                  <a:cxn ang="0">
                    <a:pos x="2356" y="2532"/>
                  </a:cxn>
                  <a:cxn ang="0">
                    <a:pos x="2372" y="2520"/>
                  </a:cxn>
                  <a:cxn ang="0">
                    <a:pos x="2372" y="2520"/>
                  </a:cxn>
                  <a:cxn ang="0">
                    <a:pos x="2658" y="2215"/>
                  </a:cxn>
                  <a:cxn ang="0">
                    <a:pos x="2658" y="2215"/>
                  </a:cxn>
                  <a:cxn ang="0">
                    <a:pos x="2658" y="2208"/>
                  </a:cxn>
                  <a:cxn ang="0">
                    <a:pos x="2658" y="2208"/>
                  </a:cxn>
                  <a:cxn ang="0">
                    <a:pos x="910" y="602"/>
                  </a:cxn>
                  <a:cxn ang="0">
                    <a:pos x="910" y="602"/>
                  </a:cxn>
                  <a:cxn ang="0">
                    <a:pos x="877" y="631"/>
                  </a:cxn>
                  <a:cxn ang="0">
                    <a:pos x="877" y="631"/>
                  </a:cxn>
                  <a:cxn ang="0">
                    <a:pos x="626" y="893"/>
                  </a:cxn>
                  <a:cxn ang="0">
                    <a:pos x="626" y="893"/>
                  </a:cxn>
                  <a:cxn ang="0">
                    <a:pos x="602" y="921"/>
                  </a:cxn>
                  <a:cxn ang="0">
                    <a:pos x="602" y="921"/>
                  </a:cxn>
                  <a:cxn ang="0">
                    <a:pos x="2356" y="2532"/>
                  </a:cxn>
                </a:cxnLst>
                <a:rect l="0" t="0" r="0" b="0"/>
                <a:pathLst>
                  <a:path w="590" h="567">
                    <a:moveTo>
                      <a:pt x="383" y="553"/>
                    </a:moveTo>
                    <a:cubicBezTo>
                      <a:pt x="374" y="544"/>
                      <a:pt x="31" y="229"/>
                      <a:pt x="20" y="219"/>
                    </a:cubicBezTo>
                    <a:cubicBezTo>
                      <a:pt x="20" y="219"/>
                      <a:pt x="20" y="219"/>
                      <a:pt x="20" y="219"/>
                    </a:cubicBezTo>
                    <a:cubicBezTo>
                      <a:pt x="4" y="204"/>
                      <a:pt x="0" y="181"/>
                      <a:pt x="2" y="168"/>
                    </a:cubicBezTo>
                    <a:cubicBezTo>
                      <a:pt x="2" y="168"/>
                      <a:pt x="2" y="168"/>
                      <a:pt x="2" y="168"/>
                    </a:cubicBezTo>
                    <a:cubicBezTo>
                      <a:pt x="4" y="144"/>
                      <a:pt x="13" y="131"/>
                      <a:pt x="22" y="116"/>
                    </a:cubicBezTo>
                    <a:cubicBezTo>
                      <a:pt x="22" y="116"/>
                      <a:pt x="22" y="116"/>
                      <a:pt x="22" y="116"/>
                    </a:cubicBezTo>
                    <a:cubicBezTo>
                      <a:pt x="32" y="101"/>
                      <a:pt x="43" y="87"/>
                      <a:pt x="56" y="74"/>
                    </a:cubicBezTo>
                    <a:cubicBezTo>
                      <a:pt x="56" y="74"/>
                      <a:pt x="56" y="74"/>
                      <a:pt x="56" y="74"/>
                    </a:cubicBezTo>
                    <a:cubicBezTo>
                      <a:pt x="82" y="46"/>
                      <a:pt x="108" y="23"/>
                      <a:pt x="137" y="8"/>
                    </a:cubicBezTo>
                    <a:cubicBezTo>
                      <a:pt x="137" y="8"/>
                      <a:pt x="137" y="8"/>
                      <a:pt x="137" y="8"/>
                    </a:cubicBezTo>
                    <a:cubicBezTo>
                      <a:pt x="147" y="4"/>
                      <a:pt x="157" y="0"/>
                      <a:pt x="175" y="1"/>
                    </a:cubicBezTo>
                    <a:cubicBezTo>
                      <a:pt x="175" y="1"/>
                      <a:pt x="175" y="1"/>
                      <a:pt x="175" y="1"/>
                    </a:cubicBezTo>
                    <a:cubicBezTo>
                      <a:pt x="185" y="2"/>
                      <a:pt x="199" y="6"/>
                      <a:pt x="209" y="16"/>
                    </a:cubicBezTo>
                    <a:cubicBezTo>
                      <a:pt x="209" y="16"/>
                      <a:pt x="209" y="16"/>
                      <a:pt x="209" y="16"/>
                    </a:cubicBezTo>
                    <a:cubicBezTo>
                      <a:pt x="218" y="25"/>
                      <a:pt x="556" y="335"/>
                      <a:pt x="573" y="351"/>
                    </a:cubicBezTo>
                    <a:cubicBezTo>
                      <a:pt x="573" y="351"/>
                      <a:pt x="573" y="351"/>
                      <a:pt x="573" y="351"/>
                    </a:cubicBezTo>
                    <a:cubicBezTo>
                      <a:pt x="573" y="351"/>
                      <a:pt x="573" y="351"/>
                      <a:pt x="573" y="351"/>
                    </a:cubicBezTo>
                    <a:cubicBezTo>
                      <a:pt x="589" y="367"/>
                      <a:pt x="590" y="386"/>
                      <a:pt x="589" y="394"/>
                    </a:cubicBezTo>
                    <a:cubicBezTo>
                      <a:pt x="589" y="394"/>
                      <a:pt x="589" y="394"/>
                      <a:pt x="589" y="394"/>
                    </a:cubicBezTo>
                    <a:cubicBezTo>
                      <a:pt x="587" y="409"/>
                      <a:pt x="583" y="414"/>
                      <a:pt x="581" y="420"/>
                    </a:cubicBezTo>
                    <a:cubicBezTo>
                      <a:pt x="581" y="420"/>
                      <a:pt x="581" y="420"/>
                      <a:pt x="581" y="420"/>
                    </a:cubicBezTo>
                    <a:cubicBezTo>
                      <a:pt x="578" y="425"/>
                      <a:pt x="575" y="430"/>
                      <a:pt x="571" y="435"/>
                    </a:cubicBezTo>
                    <a:cubicBezTo>
                      <a:pt x="571" y="435"/>
                      <a:pt x="571" y="435"/>
                      <a:pt x="571" y="435"/>
                    </a:cubicBezTo>
                    <a:cubicBezTo>
                      <a:pt x="564" y="445"/>
                      <a:pt x="556" y="455"/>
                      <a:pt x="547" y="466"/>
                    </a:cubicBezTo>
                    <a:cubicBezTo>
                      <a:pt x="547" y="466"/>
                      <a:pt x="547" y="466"/>
                      <a:pt x="547" y="466"/>
                    </a:cubicBezTo>
                    <a:cubicBezTo>
                      <a:pt x="528" y="488"/>
                      <a:pt x="506" y="512"/>
                      <a:pt x="485" y="531"/>
                    </a:cubicBezTo>
                    <a:cubicBezTo>
                      <a:pt x="485" y="531"/>
                      <a:pt x="485" y="531"/>
                      <a:pt x="485" y="531"/>
                    </a:cubicBezTo>
                    <a:cubicBezTo>
                      <a:pt x="471" y="543"/>
                      <a:pt x="461" y="553"/>
                      <a:pt x="442" y="562"/>
                    </a:cubicBezTo>
                    <a:cubicBezTo>
                      <a:pt x="442" y="562"/>
                      <a:pt x="442" y="562"/>
                      <a:pt x="442" y="562"/>
                    </a:cubicBezTo>
                    <a:cubicBezTo>
                      <a:pt x="436" y="564"/>
                      <a:pt x="429" y="567"/>
                      <a:pt x="414" y="566"/>
                    </a:cubicBezTo>
                    <a:cubicBezTo>
                      <a:pt x="414" y="566"/>
                      <a:pt x="414" y="566"/>
                      <a:pt x="414" y="566"/>
                    </a:cubicBezTo>
                    <a:cubicBezTo>
                      <a:pt x="414" y="566"/>
                      <a:pt x="414" y="566"/>
                      <a:pt x="414" y="566"/>
                    </a:cubicBezTo>
                    <a:cubicBezTo>
                      <a:pt x="414" y="566"/>
                      <a:pt x="414" y="566"/>
                      <a:pt x="414" y="566"/>
                    </a:cubicBezTo>
                    <a:cubicBezTo>
                      <a:pt x="406" y="566"/>
                      <a:pt x="394" y="562"/>
                      <a:pt x="383" y="553"/>
                    </a:cubicBezTo>
                    <a:close/>
                    <a:moveTo>
                      <a:pt x="422" y="454"/>
                    </a:moveTo>
                    <a:cubicBezTo>
                      <a:pt x="423" y="453"/>
                      <a:pt x="424" y="453"/>
                      <a:pt x="425" y="452"/>
                    </a:cubicBezTo>
                    <a:cubicBezTo>
                      <a:pt x="425" y="452"/>
                      <a:pt x="425" y="452"/>
                      <a:pt x="425" y="452"/>
                    </a:cubicBezTo>
                    <a:cubicBezTo>
                      <a:pt x="441" y="436"/>
                      <a:pt x="461" y="415"/>
                      <a:pt x="476" y="397"/>
                    </a:cubicBezTo>
                    <a:cubicBezTo>
                      <a:pt x="476" y="397"/>
                      <a:pt x="476" y="397"/>
                      <a:pt x="476" y="397"/>
                    </a:cubicBezTo>
                    <a:cubicBezTo>
                      <a:pt x="476" y="397"/>
                      <a:pt x="476" y="397"/>
                      <a:pt x="476" y="396"/>
                    </a:cubicBezTo>
                    <a:cubicBezTo>
                      <a:pt x="476" y="396"/>
                      <a:pt x="476" y="396"/>
                      <a:pt x="476" y="396"/>
                    </a:cubicBezTo>
                    <a:cubicBezTo>
                      <a:pt x="388" y="313"/>
                      <a:pt x="241" y="181"/>
                      <a:pt x="163" y="108"/>
                    </a:cubicBezTo>
                    <a:cubicBezTo>
                      <a:pt x="163" y="108"/>
                      <a:pt x="163" y="108"/>
                      <a:pt x="163" y="108"/>
                    </a:cubicBezTo>
                    <a:cubicBezTo>
                      <a:pt x="161" y="110"/>
                      <a:pt x="159" y="112"/>
                      <a:pt x="157" y="113"/>
                    </a:cubicBezTo>
                    <a:cubicBezTo>
                      <a:pt x="157" y="113"/>
                      <a:pt x="157" y="113"/>
                      <a:pt x="157" y="113"/>
                    </a:cubicBezTo>
                    <a:cubicBezTo>
                      <a:pt x="142" y="126"/>
                      <a:pt x="124" y="145"/>
                      <a:pt x="112" y="160"/>
                    </a:cubicBezTo>
                    <a:cubicBezTo>
                      <a:pt x="112" y="160"/>
                      <a:pt x="112" y="160"/>
                      <a:pt x="112" y="160"/>
                    </a:cubicBezTo>
                    <a:cubicBezTo>
                      <a:pt x="110" y="162"/>
                      <a:pt x="109" y="164"/>
                      <a:pt x="108" y="165"/>
                    </a:cubicBezTo>
                    <a:cubicBezTo>
                      <a:pt x="108" y="165"/>
                      <a:pt x="108" y="165"/>
                      <a:pt x="108" y="165"/>
                    </a:cubicBezTo>
                    <a:cubicBezTo>
                      <a:pt x="185" y="237"/>
                      <a:pt x="335" y="373"/>
                      <a:pt x="422" y="454"/>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7" name="Freeform 30"/>
              <p:cNvSpPr>
                <a:spLocks noEditPoints="1"/>
              </p:cNvSpPr>
              <p:nvPr/>
            </p:nvSpPr>
            <p:spPr>
              <a:xfrm>
                <a:off x="-2952" y="-1157"/>
                <a:ext cx="2488" cy="2492"/>
              </a:xfrm>
              <a:custGeom>
                <a:avLst/>
                <a:gdLst/>
                <a:ahLst/>
                <a:cxnLst>
                  <a:cxn ang="0">
                    <a:pos x="2691" y="5813"/>
                  </a:cxn>
                  <a:cxn ang="0">
                    <a:pos x="988" y="5055"/>
                  </a:cxn>
                  <a:cxn ang="0">
                    <a:pos x="988" y="5055"/>
                  </a:cxn>
                  <a:cxn ang="0">
                    <a:pos x="73" y="2695"/>
                  </a:cxn>
                  <a:cxn ang="0">
                    <a:pos x="73" y="2695"/>
                  </a:cxn>
                  <a:cxn ang="0">
                    <a:pos x="827" y="987"/>
                  </a:cxn>
                  <a:cxn ang="0">
                    <a:pos x="827" y="987"/>
                  </a:cxn>
                  <a:cxn ang="0">
                    <a:pos x="827" y="987"/>
                  </a:cxn>
                  <a:cxn ang="0">
                    <a:pos x="3187" y="73"/>
                  </a:cxn>
                  <a:cxn ang="0">
                    <a:pos x="3187" y="73"/>
                  </a:cxn>
                  <a:cxn ang="0">
                    <a:pos x="4896" y="827"/>
                  </a:cxn>
                  <a:cxn ang="0">
                    <a:pos x="4896" y="827"/>
                  </a:cxn>
                  <a:cxn ang="0">
                    <a:pos x="5805" y="3191"/>
                  </a:cxn>
                  <a:cxn ang="0">
                    <a:pos x="5805" y="3191"/>
                  </a:cxn>
                  <a:cxn ang="0">
                    <a:pos x="5052" y="4899"/>
                  </a:cxn>
                  <a:cxn ang="0">
                    <a:pos x="5052" y="4899"/>
                  </a:cxn>
                  <a:cxn ang="0">
                    <a:pos x="2696" y="5813"/>
                  </a:cxn>
                  <a:cxn ang="0">
                    <a:pos x="2696" y="5813"/>
                  </a:cxn>
                  <a:cxn ang="0">
                    <a:pos x="2691" y="5813"/>
                  </a:cxn>
                  <a:cxn ang="0">
                    <a:pos x="1233" y="1361"/>
                  </a:cxn>
                  <a:cxn ang="0">
                    <a:pos x="1233" y="1361"/>
                  </a:cxn>
                  <a:cxn ang="0">
                    <a:pos x="626" y="2740"/>
                  </a:cxn>
                  <a:cxn ang="0">
                    <a:pos x="626" y="2740"/>
                  </a:cxn>
                  <a:cxn ang="0">
                    <a:pos x="1363" y="4653"/>
                  </a:cxn>
                  <a:cxn ang="0">
                    <a:pos x="1363" y="4653"/>
                  </a:cxn>
                  <a:cxn ang="0">
                    <a:pos x="2741" y="5260"/>
                  </a:cxn>
                  <a:cxn ang="0">
                    <a:pos x="2741" y="5260"/>
                  </a:cxn>
                  <a:cxn ang="0">
                    <a:pos x="4650" y="4519"/>
                  </a:cxn>
                  <a:cxn ang="0">
                    <a:pos x="4650" y="4519"/>
                  </a:cxn>
                  <a:cxn ang="0">
                    <a:pos x="5260" y="3142"/>
                  </a:cxn>
                  <a:cxn ang="0">
                    <a:pos x="5260" y="3142"/>
                  </a:cxn>
                  <a:cxn ang="0">
                    <a:pos x="4522" y="1233"/>
                  </a:cxn>
                  <a:cxn ang="0">
                    <a:pos x="4522" y="1233"/>
                  </a:cxn>
                  <a:cxn ang="0">
                    <a:pos x="3142" y="619"/>
                  </a:cxn>
                  <a:cxn ang="0">
                    <a:pos x="3142" y="619"/>
                  </a:cxn>
                  <a:cxn ang="0">
                    <a:pos x="1233" y="1361"/>
                  </a:cxn>
                  <a:cxn ang="0">
                    <a:pos x="1233" y="1361"/>
                  </a:cxn>
                </a:cxnLst>
                <a:rect l="0" t="0" r="0" b="0"/>
                <a:pathLst>
                  <a:path w="1053" h="1055">
                    <a:moveTo>
                      <a:pt x="482" y="1042"/>
                    </a:moveTo>
                    <a:cubicBezTo>
                      <a:pt x="372" y="1032"/>
                      <a:pt x="264" y="987"/>
                      <a:pt x="177" y="906"/>
                    </a:cubicBezTo>
                    <a:cubicBezTo>
                      <a:pt x="177" y="906"/>
                      <a:pt x="177" y="906"/>
                      <a:pt x="177" y="906"/>
                    </a:cubicBezTo>
                    <a:cubicBezTo>
                      <a:pt x="55" y="794"/>
                      <a:pt x="0" y="636"/>
                      <a:pt x="13" y="483"/>
                    </a:cubicBezTo>
                    <a:cubicBezTo>
                      <a:pt x="13" y="483"/>
                      <a:pt x="13" y="483"/>
                      <a:pt x="13" y="483"/>
                    </a:cubicBezTo>
                    <a:cubicBezTo>
                      <a:pt x="23" y="373"/>
                      <a:pt x="68" y="264"/>
                      <a:pt x="148" y="177"/>
                    </a:cubicBezTo>
                    <a:cubicBezTo>
                      <a:pt x="148" y="177"/>
                      <a:pt x="148" y="177"/>
                      <a:pt x="148" y="177"/>
                    </a:cubicBezTo>
                    <a:cubicBezTo>
                      <a:pt x="148" y="177"/>
                      <a:pt x="148" y="177"/>
                      <a:pt x="148" y="177"/>
                    </a:cubicBezTo>
                    <a:cubicBezTo>
                      <a:pt x="261" y="55"/>
                      <a:pt x="418" y="0"/>
                      <a:pt x="571" y="13"/>
                    </a:cubicBezTo>
                    <a:cubicBezTo>
                      <a:pt x="571" y="13"/>
                      <a:pt x="571" y="13"/>
                      <a:pt x="571" y="13"/>
                    </a:cubicBezTo>
                    <a:cubicBezTo>
                      <a:pt x="681" y="22"/>
                      <a:pt x="789" y="67"/>
                      <a:pt x="877" y="148"/>
                    </a:cubicBezTo>
                    <a:cubicBezTo>
                      <a:pt x="877" y="148"/>
                      <a:pt x="877" y="148"/>
                      <a:pt x="877" y="148"/>
                    </a:cubicBezTo>
                    <a:cubicBezTo>
                      <a:pt x="998" y="261"/>
                      <a:pt x="1053" y="418"/>
                      <a:pt x="1040" y="572"/>
                    </a:cubicBezTo>
                    <a:cubicBezTo>
                      <a:pt x="1040" y="572"/>
                      <a:pt x="1040" y="572"/>
                      <a:pt x="1040" y="572"/>
                    </a:cubicBezTo>
                    <a:cubicBezTo>
                      <a:pt x="1031" y="682"/>
                      <a:pt x="986" y="790"/>
                      <a:pt x="905" y="878"/>
                    </a:cubicBezTo>
                    <a:cubicBezTo>
                      <a:pt x="905" y="878"/>
                      <a:pt x="905" y="878"/>
                      <a:pt x="905" y="878"/>
                    </a:cubicBezTo>
                    <a:cubicBezTo>
                      <a:pt x="793" y="999"/>
                      <a:pt x="635" y="1055"/>
                      <a:pt x="483" y="1042"/>
                    </a:cubicBezTo>
                    <a:cubicBezTo>
                      <a:pt x="483" y="1042"/>
                      <a:pt x="483" y="1042"/>
                      <a:pt x="483" y="1042"/>
                    </a:cubicBezTo>
                    <a:cubicBezTo>
                      <a:pt x="482" y="1042"/>
                      <a:pt x="482" y="1042"/>
                      <a:pt x="482" y="1042"/>
                    </a:cubicBezTo>
                    <a:close/>
                    <a:moveTo>
                      <a:pt x="221" y="244"/>
                    </a:moveTo>
                    <a:cubicBezTo>
                      <a:pt x="221" y="244"/>
                      <a:pt x="221" y="244"/>
                      <a:pt x="221" y="244"/>
                    </a:cubicBezTo>
                    <a:cubicBezTo>
                      <a:pt x="155" y="315"/>
                      <a:pt x="119" y="402"/>
                      <a:pt x="112" y="491"/>
                    </a:cubicBezTo>
                    <a:cubicBezTo>
                      <a:pt x="112" y="491"/>
                      <a:pt x="112" y="491"/>
                      <a:pt x="112" y="491"/>
                    </a:cubicBezTo>
                    <a:cubicBezTo>
                      <a:pt x="101" y="615"/>
                      <a:pt x="145" y="743"/>
                      <a:pt x="244" y="834"/>
                    </a:cubicBezTo>
                    <a:cubicBezTo>
                      <a:pt x="244" y="834"/>
                      <a:pt x="244" y="834"/>
                      <a:pt x="244" y="834"/>
                    </a:cubicBezTo>
                    <a:cubicBezTo>
                      <a:pt x="315" y="899"/>
                      <a:pt x="402" y="935"/>
                      <a:pt x="491" y="943"/>
                    </a:cubicBezTo>
                    <a:cubicBezTo>
                      <a:pt x="491" y="943"/>
                      <a:pt x="491" y="943"/>
                      <a:pt x="491" y="943"/>
                    </a:cubicBezTo>
                    <a:cubicBezTo>
                      <a:pt x="615" y="954"/>
                      <a:pt x="742" y="909"/>
                      <a:pt x="833" y="810"/>
                    </a:cubicBezTo>
                    <a:cubicBezTo>
                      <a:pt x="833" y="810"/>
                      <a:pt x="833" y="810"/>
                      <a:pt x="833" y="810"/>
                    </a:cubicBezTo>
                    <a:cubicBezTo>
                      <a:pt x="898" y="740"/>
                      <a:pt x="934" y="652"/>
                      <a:pt x="942" y="563"/>
                    </a:cubicBezTo>
                    <a:cubicBezTo>
                      <a:pt x="942" y="563"/>
                      <a:pt x="942" y="563"/>
                      <a:pt x="942" y="563"/>
                    </a:cubicBezTo>
                    <a:cubicBezTo>
                      <a:pt x="952" y="439"/>
                      <a:pt x="908" y="312"/>
                      <a:pt x="810" y="221"/>
                    </a:cubicBezTo>
                    <a:cubicBezTo>
                      <a:pt x="810" y="221"/>
                      <a:pt x="810" y="221"/>
                      <a:pt x="810" y="221"/>
                    </a:cubicBezTo>
                    <a:cubicBezTo>
                      <a:pt x="739" y="155"/>
                      <a:pt x="652" y="119"/>
                      <a:pt x="563" y="111"/>
                    </a:cubicBezTo>
                    <a:cubicBezTo>
                      <a:pt x="563" y="111"/>
                      <a:pt x="563" y="111"/>
                      <a:pt x="563" y="111"/>
                    </a:cubicBezTo>
                    <a:cubicBezTo>
                      <a:pt x="439" y="101"/>
                      <a:pt x="312" y="145"/>
                      <a:pt x="221" y="244"/>
                    </a:cubicBezTo>
                    <a:cubicBezTo>
                      <a:pt x="221" y="244"/>
                      <a:pt x="221" y="244"/>
                      <a:pt x="221" y="244"/>
                    </a:cubicBezTo>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38" name="组合 37"/>
          <p:cNvGrpSpPr/>
          <p:nvPr/>
        </p:nvGrpSpPr>
        <p:grpSpPr>
          <a:xfrm>
            <a:off x="3611949" y="2773231"/>
            <a:ext cx="3778250" cy="522186"/>
            <a:chOff x="3007567" y="1667529"/>
            <a:chExt cx="3778797" cy="522220"/>
          </a:xfrm>
        </p:grpSpPr>
        <p:sp>
          <p:nvSpPr>
            <p:cNvPr id="39" name="TextBox 11"/>
            <p:cNvSpPr txBox="1"/>
            <p:nvPr/>
          </p:nvSpPr>
          <p:spPr>
            <a:xfrm>
              <a:off x="3007567" y="1667529"/>
              <a:ext cx="3778797" cy="518829"/>
            </a:xfrm>
            <a:prstGeom prst="rect">
              <a:avLst/>
            </a:prstGeom>
            <a:noFill/>
            <a:ln w="9525">
              <a:noFill/>
            </a:ln>
          </p:spPr>
          <p:txBody>
            <a:bodyPr wrap="squar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r>
                <a:rPr lang="en-US" altLang="zh-CN" sz="2000" b="1" dirty="0">
                  <a:solidFill>
                    <a:srgbClr val="072063"/>
                  </a:solidFill>
                  <a:latin typeface="Arial" panose="020B0604020202020204" pitchFamily="34" charset="0"/>
                </a:rPr>
                <a:t>Risk Plan</a:t>
              </a:r>
              <a:endParaRPr lang="zh-CN" altLang="en-US" sz="2000" b="1" dirty="0">
                <a:solidFill>
                  <a:srgbClr val="072063"/>
                </a:solidFill>
                <a:latin typeface="Arial" panose="020B0604020202020204" pitchFamily="34" charset="0"/>
              </a:endParaRPr>
            </a:p>
          </p:txBody>
        </p:sp>
        <p:cxnSp>
          <p:nvCxnSpPr>
            <p:cNvPr id="40" name="直接连接符 39"/>
            <p:cNvCxnSpPr/>
            <p:nvPr/>
          </p:nvCxnSpPr>
          <p:spPr>
            <a:xfrm>
              <a:off x="3419582" y="2189749"/>
              <a:ext cx="295476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41" name="组合 40"/>
          <p:cNvGrpSpPr/>
          <p:nvPr/>
        </p:nvGrpSpPr>
        <p:grpSpPr>
          <a:xfrm>
            <a:off x="2382625" y="3735853"/>
            <a:ext cx="606425" cy="606425"/>
            <a:chOff x="2627784" y="1701415"/>
            <a:chExt cx="605681" cy="605681"/>
          </a:xfrm>
        </p:grpSpPr>
        <p:sp>
          <p:nvSpPr>
            <p:cNvPr id="42" name="椭圆 41"/>
            <p:cNvSpPr/>
            <p:nvPr/>
          </p:nvSpPr>
          <p:spPr>
            <a:xfrm>
              <a:off x="2627784" y="1701415"/>
              <a:ext cx="605681" cy="605681"/>
            </a:xfrm>
            <a:prstGeom prst="ellipse">
              <a:avLst/>
            </a:prstGeom>
            <a:solidFill>
              <a:srgbClr val="07206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schemeClr val="tx1">
                    <a:lumMod val="65000"/>
                    <a:lumOff val="35000"/>
                  </a:schemeClr>
                </a:solidFill>
                <a:effectLst/>
                <a:uLnTx/>
                <a:uFillTx/>
                <a:latin typeface="+mn-lt"/>
                <a:ea typeface="+mn-ea"/>
                <a:cs typeface="+mn-cs"/>
              </a:endParaRPr>
            </a:p>
          </p:txBody>
        </p:sp>
        <p:grpSp>
          <p:nvGrpSpPr>
            <p:cNvPr id="43" name="Group 27"/>
            <p:cNvGrpSpPr>
              <a:grpSpLocks noChangeAspect="1"/>
            </p:cNvGrpSpPr>
            <p:nvPr/>
          </p:nvGrpSpPr>
          <p:grpSpPr>
            <a:xfrm>
              <a:off x="2754993" y="1831399"/>
              <a:ext cx="351261" cy="345712"/>
              <a:chOff x="-2952" y="-1157"/>
              <a:chExt cx="3605" cy="3548"/>
            </a:xfrm>
          </p:grpSpPr>
          <p:sp>
            <p:nvSpPr>
              <p:cNvPr id="44" name="Freeform 28"/>
              <p:cNvSpPr/>
              <p:nvPr/>
            </p:nvSpPr>
            <p:spPr>
              <a:xfrm>
                <a:off x="-1015" y="806"/>
                <a:ext cx="574" cy="550"/>
              </a:xfrm>
              <a:custGeom>
                <a:avLst/>
                <a:gdLst/>
                <a:ahLst/>
                <a:cxnLst>
                  <a:cxn ang="0">
                    <a:pos x="1011" y="423"/>
                  </a:cxn>
                  <a:cxn ang="0">
                    <a:pos x="959" y="418"/>
                  </a:cxn>
                  <a:cxn ang="0">
                    <a:pos x="860" y="323"/>
                  </a:cxn>
                  <a:cxn ang="0">
                    <a:pos x="742" y="356"/>
                  </a:cxn>
                  <a:cxn ang="0">
                    <a:pos x="418" y="50"/>
                  </a:cxn>
                  <a:cxn ang="0">
                    <a:pos x="73" y="418"/>
                  </a:cxn>
                  <a:cxn ang="0">
                    <a:pos x="397" y="720"/>
                  </a:cxn>
                  <a:cxn ang="0">
                    <a:pos x="385" y="836"/>
                  </a:cxn>
                  <a:cxn ang="0">
                    <a:pos x="480" y="925"/>
                  </a:cxn>
                  <a:cxn ang="0">
                    <a:pos x="491" y="980"/>
                  </a:cxn>
                  <a:cxn ang="0">
                    <a:pos x="836" y="1298"/>
                  </a:cxn>
                  <a:cxn ang="0">
                    <a:pos x="1356" y="741"/>
                  </a:cxn>
                  <a:cxn ang="0">
                    <a:pos x="1011" y="423"/>
                  </a:cxn>
                </a:cxnLst>
                <a:rect l="0" t="0" r="0" b="0"/>
                <a:pathLst>
                  <a:path w="243" h="233">
                    <a:moveTo>
                      <a:pt x="181" y="76"/>
                    </a:moveTo>
                    <a:cubicBezTo>
                      <a:pt x="179" y="74"/>
                      <a:pt x="176" y="74"/>
                      <a:pt x="172" y="75"/>
                    </a:cubicBezTo>
                    <a:cubicBezTo>
                      <a:pt x="168" y="71"/>
                      <a:pt x="161" y="65"/>
                      <a:pt x="154" y="58"/>
                    </a:cubicBezTo>
                    <a:cubicBezTo>
                      <a:pt x="150" y="55"/>
                      <a:pt x="143" y="58"/>
                      <a:pt x="133" y="64"/>
                    </a:cubicBezTo>
                    <a:cubicBezTo>
                      <a:pt x="119" y="51"/>
                      <a:pt x="83" y="17"/>
                      <a:pt x="75" y="9"/>
                    </a:cubicBezTo>
                    <a:cubicBezTo>
                      <a:pt x="64" y="0"/>
                      <a:pt x="0" y="64"/>
                      <a:pt x="13" y="75"/>
                    </a:cubicBezTo>
                    <a:cubicBezTo>
                      <a:pt x="22" y="84"/>
                      <a:pt x="57" y="116"/>
                      <a:pt x="71" y="129"/>
                    </a:cubicBezTo>
                    <a:cubicBezTo>
                      <a:pt x="66" y="139"/>
                      <a:pt x="64" y="146"/>
                      <a:pt x="69" y="150"/>
                    </a:cubicBezTo>
                    <a:cubicBezTo>
                      <a:pt x="75" y="157"/>
                      <a:pt x="81" y="162"/>
                      <a:pt x="86" y="166"/>
                    </a:cubicBezTo>
                    <a:cubicBezTo>
                      <a:pt x="85" y="170"/>
                      <a:pt x="85" y="174"/>
                      <a:pt x="88" y="176"/>
                    </a:cubicBezTo>
                    <a:cubicBezTo>
                      <a:pt x="97" y="183"/>
                      <a:pt x="121" y="206"/>
                      <a:pt x="150" y="233"/>
                    </a:cubicBezTo>
                    <a:cubicBezTo>
                      <a:pt x="243" y="133"/>
                      <a:pt x="243" y="133"/>
                      <a:pt x="243" y="133"/>
                    </a:cubicBezTo>
                    <a:cubicBezTo>
                      <a:pt x="215" y="108"/>
                      <a:pt x="193" y="86"/>
                      <a:pt x="181" y="76"/>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5" name="Freeform 29"/>
              <p:cNvSpPr>
                <a:spLocks noEditPoints="1"/>
              </p:cNvSpPr>
              <p:nvPr/>
            </p:nvSpPr>
            <p:spPr>
              <a:xfrm>
                <a:off x="-741" y="1052"/>
                <a:ext cx="1394" cy="1339"/>
              </a:xfrm>
              <a:custGeom>
                <a:avLst/>
                <a:gdLst/>
                <a:ahLst/>
                <a:cxnLst>
                  <a:cxn ang="0">
                    <a:pos x="2138" y="3084"/>
                  </a:cxn>
                  <a:cxn ang="0">
                    <a:pos x="111" y="1221"/>
                  </a:cxn>
                  <a:cxn ang="0">
                    <a:pos x="111" y="1221"/>
                  </a:cxn>
                  <a:cxn ang="0">
                    <a:pos x="12" y="938"/>
                  </a:cxn>
                  <a:cxn ang="0">
                    <a:pos x="12" y="938"/>
                  </a:cxn>
                  <a:cxn ang="0">
                    <a:pos x="123" y="647"/>
                  </a:cxn>
                  <a:cxn ang="0">
                    <a:pos x="123" y="647"/>
                  </a:cxn>
                  <a:cxn ang="0">
                    <a:pos x="312" y="413"/>
                  </a:cxn>
                  <a:cxn ang="0">
                    <a:pos x="312" y="413"/>
                  </a:cxn>
                  <a:cxn ang="0">
                    <a:pos x="766" y="45"/>
                  </a:cxn>
                  <a:cxn ang="0">
                    <a:pos x="766" y="45"/>
                  </a:cxn>
                  <a:cxn ang="0">
                    <a:pos x="976" y="5"/>
                  </a:cxn>
                  <a:cxn ang="0">
                    <a:pos x="976" y="5"/>
                  </a:cxn>
                  <a:cxn ang="0">
                    <a:pos x="1167" y="90"/>
                  </a:cxn>
                  <a:cxn ang="0">
                    <a:pos x="1167" y="90"/>
                  </a:cxn>
                  <a:cxn ang="0">
                    <a:pos x="3199" y="1958"/>
                  </a:cxn>
                  <a:cxn ang="0">
                    <a:pos x="3199" y="1958"/>
                  </a:cxn>
                  <a:cxn ang="0">
                    <a:pos x="3199" y="1958"/>
                  </a:cxn>
                  <a:cxn ang="0">
                    <a:pos x="3289" y="2196"/>
                  </a:cxn>
                  <a:cxn ang="0">
                    <a:pos x="3289" y="2196"/>
                  </a:cxn>
                  <a:cxn ang="0">
                    <a:pos x="3244" y="2343"/>
                  </a:cxn>
                  <a:cxn ang="0">
                    <a:pos x="3244" y="2343"/>
                  </a:cxn>
                  <a:cxn ang="0">
                    <a:pos x="3187" y="2425"/>
                  </a:cxn>
                  <a:cxn ang="0">
                    <a:pos x="3187" y="2425"/>
                  </a:cxn>
                  <a:cxn ang="0">
                    <a:pos x="3053" y="2598"/>
                  </a:cxn>
                  <a:cxn ang="0">
                    <a:pos x="3053" y="2598"/>
                  </a:cxn>
                  <a:cxn ang="0">
                    <a:pos x="2708" y="2961"/>
                  </a:cxn>
                  <a:cxn ang="0">
                    <a:pos x="2708" y="2961"/>
                  </a:cxn>
                  <a:cxn ang="0">
                    <a:pos x="2467" y="3134"/>
                  </a:cxn>
                  <a:cxn ang="0">
                    <a:pos x="2467" y="3134"/>
                  </a:cxn>
                  <a:cxn ang="0">
                    <a:pos x="2311" y="3157"/>
                  </a:cxn>
                  <a:cxn ang="0">
                    <a:pos x="2311" y="3157"/>
                  </a:cxn>
                  <a:cxn ang="0">
                    <a:pos x="2311" y="3157"/>
                  </a:cxn>
                  <a:cxn ang="0">
                    <a:pos x="2311" y="3157"/>
                  </a:cxn>
                  <a:cxn ang="0">
                    <a:pos x="2138" y="3084"/>
                  </a:cxn>
                  <a:cxn ang="0">
                    <a:pos x="2356" y="2532"/>
                  </a:cxn>
                  <a:cxn ang="0">
                    <a:pos x="2372" y="2520"/>
                  </a:cxn>
                  <a:cxn ang="0">
                    <a:pos x="2372" y="2520"/>
                  </a:cxn>
                  <a:cxn ang="0">
                    <a:pos x="2658" y="2215"/>
                  </a:cxn>
                  <a:cxn ang="0">
                    <a:pos x="2658" y="2215"/>
                  </a:cxn>
                  <a:cxn ang="0">
                    <a:pos x="2658" y="2208"/>
                  </a:cxn>
                  <a:cxn ang="0">
                    <a:pos x="2658" y="2208"/>
                  </a:cxn>
                  <a:cxn ang="0">
                    <a:pos x="910" y="602"/>
                  </a:cxn>
                  <a:cxn ang="0">
                    <a:pos x="910" y="602"/>
                  </a:cxn>
                  <a:cxn ang="0">
                    <a:pos x="877" y="631"/>
                  </a:cxn>
                  <a:cxn ang="0">
                    <a:pos x="877" y="631"/>
                  </a:cxn>
                  <a:cxn ang="0">
                    <a:pos x="626" y="893"/>
                  </a:cxn>
                  <a:cxn ang="0">
                    <a:pos x="626" y="893"/>
                  </a:cxn>
                  <a:cxn ang="0">
                    <a:pos x="602" y="921"/>
                  </a:cxn>
                  <a:cxn ang="0">
                    <a:pos x="602" y="921"/>
                  </a:cxn>
                  <a:cxn ang="0">
                    <a:pos x="2356" y="2532"/>
                  </a:cxn>
                </a:cxnLst>
                <a:rect l="0" t="0" r="0" b="0"/>
                <a:pathLst>
                  <a:path w="590" h="567">
                    <a:moveTo>
                      <a:pt x="383" y="553"/>
                    </a:moveTo>
                    <a:cubicBezTo>
                      <a:pt x="374" y="544"/>
                      <a:pt x="31" y="229"/>
                      <a:pt x="20" y="219"/>
                    </a:cubicBezTo>
                    <a:cubicBezTo>
                      <a:pt x="20" y="219"/>
                      <a:pt x="20" y="219"/>
                      <a:pt x="20" y="219"/>
                    </a:cubicBezTo>
                    <a:cubicBezTo>
                      <a:pt x="4" y="204"/>
                      <a:pt x="0" y="181"/>
                      <a:pt x="2" y="168"/>
                    </a:cubicBezTo>
                    <a:cubicBezTo>
                      <a:pt x="2" y="168"/>
                      <a:pt x="2" y="168"/>
                      <a:pt x="2" y="168"/>
                    </a:cubicBezTo>
                    <a:cubicBezTo>
                      <a:pt x="4" y="144"/>
                      <a:pt x="13" y="131"/>
                      <a:pt x="22" y="116"/>
                    </a:cubicBezTo>
                    <a:cubicBezTo>
                      <a:pt x="22" y="116"/>
                      <a:pt x="22" y="116"/>
                      <a:pt x="22" y="116"/>
                    </a:cubicBezTo>
                    <a:cubicBezTo>
                      <a:pt x="32" y="101"/>
                      <a:pt x="43" y="87"/>
                      <a:pt x="56" y="74"/>
                    </a:cubicBezTo>
                    <a:cubicBezTo>
                      <a:pt x="56" y="74"/>
                      <a:pt x="56" y="74"/>
                      <a:pt x="56" y="74"/>
                    </a:cubicBezTo>
                    <a:cubicBezTo>
                      <a:pt x="82" y="46"/>
                      <a:pt x="108" y="23"/>
                      <a:pt x="137" y="8"/>
                    </a:cubicBezTo>
                    <a:cubicBezTo>
                      <a:pt x="137" y="8"/>
                      <a:pt x="137" y="8"/>
                      <a:pt x="137" y="8"/>
                    </a:cubicBezTo>
                    <a:cubicBezTo>
                      <a:pt x="147" y="4"/>
                      <a:pt x="157" y="0"/>
                      <a:pt x="175" y="1"/>
                    </a:cubicBezTo>
                    <a:cubicBezTo>
                      <a:pt x="175" y="1"/>
                      <a:pt x="175" y="1"/>
                      <a:pt x="175" y="1"/>
                    </a:cubicBezTo>
                    <a:cubicBezTo>
                      <a:pt x="185" y="2"/>
                      <a:pt x="199" y="6"/>
                      <a:pt x="209" y="16"/>
                    </a:cubicBezTo>
                    <a:cubicBezTo>
                      <a:pt x="209" y="16"/>
                      <a:pt x="209" y="16"/>
                      <a:pt x="209" y="16"/>
                    </a:cubicBezTo>
                    <a:cubicBezTo>
                      <a:pt x="218" y="25"/>
                      <a:pt x="556" y="335"/>
                      <a:pt x="573" y="351"/>
                    </a:cubicBezTo>
                    <a:cubicBezTo>
                      <a:pt x="573" y="351"/>
                      <a:pt x="573" y="351"/>
                      <a:pt x="573" y="351"/>
                    </a:cubicBezTo>
                    <a:cubicBezTo>
                      <a:pt x="573" y="351"/>
                      <a:pt x="573" y="351"/>
                      <a:pt x="573" y="351"/>
                    </a:cubicBezTo>
                    <a:cubicBezTo>
                      <a:pt x="589" y="367"/>
                      <a:pt x="590" y="386"/>
                      <a:pt x="589" y="394"/>
                    </a:cubicBezTo>
                    <a:cubicBezTo>
                      <a:pt x="589" y="394"/>
                      <a:pt x="589" y="394"/>
                      <a:pt x="589" y="394"/>
                    </a:cubicBezTo>
                    <a:cubicBezTo>
                      <a:pt x="587" y="409"/>
                      <a:pt x="583" y="414"/>
                      <a:pt x="581" y="420"/>
                    </a:cubicBezTo>
                    <a:cubicBezTo>
                      <a:pt x="581" y="420"/>
                      <a:pt x="581" y="420"/>
                      <a:pt x="581" y="420"/>
                    </a:cubicBezTo>
                    <a:cubicBezTo>
                      <a:pt x="578" y="425"/>
                      <a:pt x="575" y="430"/>
                      <a:pt x="571" y="435"/>
                    </a:cubicBezTo>
                    <a:cubicBezTo>
                      <a:pt x="571" y="435"/>
                      <a:pt x="571" y="435"/>
                      <a:pt x="571" y="435"/>
                    </a:cubicBezTo>
                    <a:cubicBezTo>
                      <a:pt x="564" y="445"/>
                      <a:pt x="556" y="455"/>
                      <a:pt x="547" y="466"/>
                    </a:cubicBezTo>
                    <a:cubicBezTo>
                      <a:pt x="547" y="466"/>
                      <a:pt x="547" y="466"/>
                      <a:pt x="547" y="466"/>
                    </a:cubicBezTo>
                    <a:cubicBezTo>
                      <a:pt x="528" y="488"/>
                      <a:pt x="506" y="512"/>
                      <a:pt x="485" y="531"/>
                    </a:cubicBezTo>
                    <a:cubicBezTo>
                      <a:pt x="485" y="531"/>
                      <a:pt x="485" y="531"/>
                      <a:pt x="485" y="531"/>
                    </a:cubicBezTo>
                    <a:cubicBezTo>
                      <a:pt x="471" y="543"/>
                      <a:pt x="461" y="553"/>
                      <a:pt x="442" y="562"/>
                    </a:cubicBezTo>
                    <a:cubicBezTo>
                      <a:pt x="442" y="562"/>
                      <a:pt x="442" y="562"/>
                      <a:pt x="442" y="562"/>
                    </a:cubicBezTo>
                    <a:cubicBezTo>
                      <a:pt x="436" y="564"/>
                      <a:pt x="429" y="567"/>
                      <a:pt x="414" y="566"/>
                    </a:cubicBezTo>
                    <a:cubicBezTo>
                      <a:pt x="414" y="566"/>
                      <a:pt x="414" y="566"/>
                      <a:pt x="414" y="566"/>
                    </a:cubicBezTo>
                    <a:cubicBezTo>
                      <a:pt x="414" y="566"/>
                      <a:pt x="414" y="566"/>
                      <a:pt x="414" y="566"/>
                    </a:cubicBezTo>
                    <a:cubicBezTo>
                      <a:pt x="414" y="566"/>
                      <a:pt x="414" y="566"/>
                      <a:pt x="414" y="566"/>
                    </a:cubicBezTo>
                    <a:cubicBezTo>
                      <a:pt x="406" y="566"/>
                      <a:pt x="394" y="562"/>
                      <a:pt x="383" y="553"/>
                    </a:cubicBezTo>
                    <a:close/>
                    <a:moveTo>
                      <a:pt x="422" y="454"/>
                    </a:moveTo>
                    <a:cubicBezTo>
                      <a:pt x="423" y="453"/>
                      <a:pt x="424" y="453"/>
                      <a:pt x="425" y="452"/>
                    </a:cubicBezTo>
                    <a:cubicBezTo>
                      <a:pt x="425" y="452"/>
                      <a:pt x="425" y="452"/>
                      <a:pt x="425" y="452"/>
                    </a:cubicBezTo>
                    <a:cubicBezTo>
                      <a:pt x="441" y="436"/>
                      <a:pt x="461" y="415"/>
                      <a:pt x="476" y="397"/>
                    </a:cubicBezTo>
                    <a:cubicBezTo>
                      <a:pt x="476" y="397"/>
                      <a:pt x="476" y="397"/>
                      <a:pt x="476" y="397"/>
                    </a:cubicBezTo>
                    <a:cubicBezTo>
                      <a:pt x="476" y="397"/>
                      <a:pt x="476" y="397"/>
                      <a:pt x="476" y="396"/>
                    </a:cubicBezTo>
                    <a:cubicBezTo>
                      <a:pt x="476" y="396"/>
                      <a:pt x="476" y="396"/>
                      <a:pt x="476" y="396"/>
                    </a:cubicBezTo>
                    <a:cubicBezTo>
                      <a:pt x="388" y="313"/>
                      <a:pt x="241" y="181"/>
                      <a:pt x="163" y="108"/>
                    </a:cubicBezTo>
                    <a:cubicBezTo>
                      <a:pt x="163" y="108"/>
                      <a:pt x="163" y="108"/>
                      <a:pt x="163" y="108"/>
                    </a:cubicBezTo>
                    <a:cubicBezTo>
                      <a:pt x="161" y="110"/>
                      <a:pt x="159" y="112"/>
                      <a:pt x="157" y="113"/>
                    </a:cubicBezTo>
                    <a:cubicBezTo>
                      <a:pt x="157" y="113"/>
                      <a:pt x="157" y="113"/>
                      <a:pt x="157" y="113"/>
                    </a:cubicBezTo>
                    <a:cubicBezTo>
                      <a:pt x="142" y="126"/>
                      <a:pt x="124" y="145"/>
                      <a:pt x="112" y="160"/>
                    </a:cubicBezTo>
                    <a:cubicBezTo>
                      <a:pt x="112" y="160"/>
                      <a:pt x="112" y="160"/>
                      <a:pt x="112" y="160"/>
                    </a:cubicBezTo>
                    <a:cubicBezTo>
                      <a:pt x="110" y="162"/>
                      <a:pt x="109" y="164"/>
                      <a:pt x="108" y="165"/>
                    </a:cubicBezTo>
                    <a:cubicBezTo>
                      <a:pt x="108" y="165"/>
                      <a:pt x="108" y="165"/>
                      <a:pt x="108" y="165"/>
                    </a:cubicBezTo>
                    <a:cubicBezTo>
                      <a:pt x="185" y="237"/>
                      <a:pt x="335" y="373"/>
                      <a:pt x="422" y="454"/>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6" name="Freeform 30"/>
              <p:cNvSpPr>
                <a:spLocks noEditPoints="1"/>
              </p:cNvSpPr>
              <p:nvPr/>
            </p:nvSpPr>
            <p:spPr>
              <a:xfrm>
                <a:off x="-2952" y="-1157"/>
                <a:ext cx="2488" cy="2492"/>
              </a:xfrm>
              <a:custGeom>
                <a:avLst/>
                <a:gdLst/>
                <a:ahLst/>
                <a:cxnLst>
                  <a:cxn ang="0">
                    <a:pos x="2691" y="5813"/>
                  </a:cxn>
                  <a:cxn ang="0">
                    <a:pos x="988" y="5055"/>
                  </a:cxn>
                  <a:cxn ang="0">
                    <a:pos x="988" y="5055"/>
                  </a:cxn>
                  <a:cxn ang="0">
                    <a:pos x="73" y="2695"/>
                  </a:cxn>
                  <a:cxn ang="0">
                    <a:pos x="73" y="2695"/>
                  </a:cxn>
                  <a:cxn ang="0">
                    <a:pos x="827" y="987"/>
                  </a:cxn>
                  <a:cxn ang="0">
                    <a:pos x="827" y="987"/>
                  </a:cxn>
                  <a:cxn ang="0">
                    <a:pos x="827" y="987"/>
                  </a:cxn>
                  <a:cxn ang="0">
                    <a:pos x="3187" y="73"/>
                  </a:cxn>
                  <a:cxn ang="0">
                    <a:pos x="3187" y="73"/>
                  </a:cxn>
                  <a:cxn ang="0">
                    <a:pos x="4896" y="827"/>
                  </a:cxn>
                  <a:cxn ang="0">
                    <a:pos x="4896" y="827"/>
                  </a:cxn>
                  <a:cxn ang="0">
                    <a:pos x="5805" y="3191"/>
                  </a:cxn>
                  <a:cxn ang="0">
                    <a:pos x="5805" y="3191"/>
                  </a:cxn>
                  <a:cxn ang="0">
                    <a:pos x="5052" y="4899"/>
                  </a:cxn>
                  <a:cxn ang="0">
                    <a:pos x="5052" y="4899"/>
                  </a:cxn>
                  <a:cxn ang="0">
                    <a:pos x="2696" y="5813"/>
                  </a:cxn>
                  <a:cxn ang="0">
                    <a:pos x="2696" y="5813"/>
                  </a:cxn>
                  <a:cxn ang="0">
                    <a:pos x="2691" y="5813"/>
                  </a:cxn>
                  <a:cxn ang="0">
                    <a:pos x="1233" y="1361"/>
                  </a:cxn>
                  <a:cxn ang="0">
                    <a:pos x="1233" y="1361"/>
                  </a:cxn>
                  <a:cxn ang="0">
                    <a:pos x="626" y="2740"/>
                  </a:cxn>
                  <a:cxn ang="0">
                    <a:pos x="626" y="2740"/>
                  </a:cxn>
                  <a:cxn ang="0">
                    <a:pos x="1363" y="4653"/>
                  </a:cxn>
                  <a:cxn ang="0">
                    <a:pos x="1363" y="4653"/>
                  </a:cxn>
                  <a:cxn ang="0">
                    <a:pos x="2741" y="5260"/>
                  </a:cxn>
                  <a:cxn ang="0">
                    <a:pos x="2741" y="5260"/>
                  </a:cxn>
                  <a:cxn ang="0">
                    <a:pos x="4650" y="4519"/>
                  </a:cxn>
                  <a:cxn ang="0">
                    <a:pos x="4650" y="4519"/>
                  </a:cxn>
                  <a:cxn ang="0">
                    <a:pos x="5260" y="3142"/>
                  </a:cxn>
                  <a:cxn ang="0">
                    <a:pos x="5260" y="3142"/>
                  </a:cxn>
                  <a:cxn ang="0">
                    <a:pos x="4522" y="1233"/>
                  </a:cxn>
                  <a:cxn ang="0">
                    <a:pos x="4522" y="1233"/>
                  </a:cxn>
                  <a:cxn ang="0">
                    <a:pos x="3142" y="619"/>
                  </a:cxn>
                  <a:cxn ang="0">
                    <a:pos x="3142" y="619"/>
                  </a:cxn>
                  <a:cxn ang="0">
                    <a:pos x="1233" y="1361"/>
                  </a:cxn>
                  <a:cxn ang="0">
                    <a:pos x="1233" y="1361"/>
                  </a:cxn>
                </a:cxnLst>
                <a:rect l="0" t="0" r="0" b="0"/>
                <a:pathLst>
                  <a:path w="1053" h="1055">
                    <a:moveTo>
                      <a:pt x="482" y="1042"/>
                    </a:moveTo>
                    <a:cubicBezTo>
                      <a:pt x="372" y="1032"/>
                      <a:pt x="264" y="987"/>
                      <a:pt x="177" y="906"/>
                    </a:cubicBezTo>
                    <a:cubicBezTo>
                      <a:pt x="177" y="906"/>
                      <a:pt x="177" y="906"/>
                      <a:pt x="177" y="906"/>
                    </a:cubicBezTo>
                    <a:cubicBezTo>
                      <a:pt x="55" y="794"/>
                      <a:pt x="0" y="636"/>
                      <a:pt x="13" y="483"/>
                    </a:cubicBezTo>
                    <a:cubicBezTo>
                      <a:pt x="13" y="483"/>
                      <a:pt x="13" y="483"/>
                      <a:pt x="13" y="483"/>
                    </a:cubicBezTo>
                    <a:cubicBezTo>
                      <a:pt x="23" y="373"/>
                      <a:pt x="68" y="264"/>
                      <a:pt x="148" y="177"/>
                    </a:cubicBezTo>
                    <a:cubicBezTo>
                      <a:pt x="148" y="177"/>
                      <a:pt x="148" y="177"/>
                      <a:pt x="148" y="177"/>
                    </a:cubicBezTo>
                    <a:cubicBezTo>
                      <a:pt x="148" y="177"/>
                      <a:pt x="148" y="177"/>
                      <a:pt x="148" y="177"/>
                    </a:cubicBezTo>
                    <a:cubicBezTo>
                      <a:pt x="261" y="55"/>
                      <a:pt x="418" y="0"/>
                      <a:pt x="571" y="13"/>
                    </a:cubicBezTo>
                    <a:cubicBezTo>
                      <a:pt x="571" y="13"/>
                      <a:pt x="571" y="13"/>
                      <a:pt x="571" y="13"/>
                    </a:cubicBezTo>
                    <a:cubicBezTo>
                      <a:pt x="681" y="22"/>
                      <a:pt x="789" y="67"/>
                      <a:pt x="877" y="148"/>
                    </a:cubicBezTo>
                    <a:cubicBezTo>
                      <a:pt x="877" y="148"/>
                      <a:pt x="877" y="148"/>
                      <a:pt x="877" y="148"/>
                    </a:cubicBezTo>
                    <a:cubicBezTo>
                      <a:pt x="998" y="261"/>
                      <a:pt x="1053" y="418"/>
                      <a:pt x="1040" y="572"/>
                    </a:cubicBezTo>
                    <a:cubicBezTo>
                      <a:pt x="1040" y="572"/>
                      <a:pt x="1040" y="572"/>
                      <a:pt x="1040" y="572"/>
                    </a:cubicBezTo>
                    <a:cubicBezTo>
                      <a:pt x="1031" y="682"/>
                      <a:pt x="986" y="790"/>
                      <a:pt x="905" y="878"/>
                    </a:cubicBezTo>
                    <a:cubicBezTo>
                      <a:pt x="905" y="878"/>
                      <a:pt x="905" y="878"/>
                      <a:pt x="905" y="878"/>
                    </a:cubicBezTo>
                    <a:cubicBezTo>
                      <a:pt x="793" y="999"/>
                      <a:pt x="635" y="1055"/>
                      <a:pt x="483" y="1042"/>
                    </a:cubicBezTo>
                    <a:cubicBezTo>
                      <a:pt x="483" y="1042"/>
                      <a:pt x="483" y="1042"/>
                      <a:pt x="483" y="1042"/>
                    </a:cubicBezTo>
                    <a:cubicBezTo>
                      <a:pt x="482" y="1042"/>
                      <a:pt x="482" y="1042"/>
                      <a:pt x="482" y="1042"/>
                    </a:cubicBezTo>
                    <a:close/>
                    <a:moveTo>
                      <a:pt x="221" y="244"/>
                    </a:moveTo>
                    <a:cubicBezTo>
                      <a:pt x="221" y="244"/>
                      <a:pt x="221" y="244"/>
                      <a:pt x="221" y="244"/>
                    </a:cubicBezTo>
                    <a:cubicBezTo>
                      <a:pt x="155" y="315"/>
                      <a:pt x="119" y="402"/>
                      <a:pt x="112" y="491"/>
                    </a:cubicBezTo>
                    <a:cubicBezTo>
                      <a:pt x="112" y="491"/>
                      <a:pt x="112" y="491"/>
                      <a:pt x="112" y="491"/>
                    </a:cubicBezTo>
                    <a:cubicBezTo>
                      <a:pt x="101" y="615"/>
                      <a:pt x="145" y="743"/>
                      <a:pt x="244" y="834"/>
                    </a:cubicBezTo>
                    <a:cubicBezTo>
                      <a:pt x="244" y="834"/>
                      <a:pt x="244" y="834"/>
                      <a:pt x="244" y="834"/>
                    </a:cubicBezTo>
                    <a:cubicBezTo>
                      <a:pt x="315" y="899"/>
                      <a:pt x="402" y="935"/>
                      <a:pt x="491" y="943"/>
                    </a:cubicBezTo>
                    <a:cubicBezTo>
                      <a:pt x="491" y="943"/>
                      <a:pt x="491" y="943"/>
                      <a:pt x="491" y="943"/>
                    </a:cubicBezTo>
                    <a:cubicBezTo>
                      <a:pt x="615" y="954"/>
                      <a:pt x="742" y="909"/>
                      <a:pt x="833" y="810"/>
                    </a:cubicBezTo>
                    <a:cubicBezTo>
                      <a:pt x="833" y="810"/>
                      <a:pt x="833" y="810"/>
                      <a:pt x="833" y="810"/>
                    </a:cubicBezTo>
                    <a:cubicBezTo>
                      <a:pt x="898" y="740"/>
                      <a:pt x="934" y="652"/>
                      <a:pt x="942" y="563"/>
                    </a:cubicBezTo>
                    <a:cubicBezTo>
                      <a:pt x="942" y="563"/>
                      <a:pt x="942" y="563"/>
                      <a:pt x="942" y="563"/>
                    </a:cubicBezTo>
                    <a:cubicBezTo>
                      <a:pt x="952" y="439"/>
                      <a:pt x="908" y="312"/>
                      <a:pt x="810" y="221"/>
                    </a:cubicBezTo>
                    <a:cubicBezTo>
                      <a:pt x="810" y="221"/>
                      <a:pt x="810" y="221"/>
                      <a:pt x="810" y="221"/>
                    </a:cubicBezTo>
                    <a:cubicBezTo>
                      <a:pt x="739" y="155"/>
                      <a:pt x="652" y="119"/>
                      <a:pt x="563" y="111"/>
                    </a:cubicBezTo>
                    <a:cubicBezTo>
                      <a:pt x="563" y="111"/>
                      <a:pt x="563" y="111"/>
                      <a:pt x="563" y="111"/>
                    </a:cubicBezTo>
                    <a:cubicBezTo>
                      <a:pt x="439" y="101"/>
                      <a:pt x="312" y="145"/>
                      <a:pt x="221" y="244"/>
                    </a:cubicBezTo>
                    <a:cubicBezTo>
                      <a:pt x="221" y="244"/>
                      <a:pt x="221" y="244"/>
                      <a:pt x="221" y="244"/>
                    </a:cubicBezTo>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47" name="组合 46"/>
          <p:cNvGrpSpPr/>
          <p:nvPr/>
        </p:nvGrpSpPr>
        <p:grpSpPr>
          <a:xfrm>
            <a:off x="3590404" y="3761929"/>
            <a:ext cx="3778250" cy="522186"/>
            <a:chOff x="3007567" y="1667529"/>
            <a:chExt cx="3778797" cy="522220"/>
          </a:xfrm>
        </p:grpSpPr>
        <p:sp>
          <p:nvSpPr>
            <p:cNvPr id="48" name="TextBox 11"/>
            <p:cNvSpPr txBox="1"/>
            <p:nvPr/>
          </p:nvSpPr>
          <p:spPr>
            <a:xfrm>
              <a:off x="3007567" y="1667529"/>
              <a:ext cx="3778797" cy="518829"/>
            </a:xfrm>
            <a:prstGeom prst="rect">
              <a:avLst/>
            </a:prstGeom>
            <a:noFill/>
            <a:ln w="9525">
              <a:noFill/>
            </a:ln>
          </p:spPr>
          <p:txBody>
            <a:bodyPr wrap="squar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r>
                <a:rPr lang="en-US" altLang="zh-CN" sz="2000" b="1" dirty="0">
                  <a:solidFill>
                    <a:srgbClr val="072063"/>
                  </a:solidFill>
                  <a:latin typeface="Arial" panose="020B0604020202020204" pitchFamily="34" charset="0"/>
                </a:rPr>
                <a:t>Test </a:t>
              </a:r>
              <a:r>
                <a:rPr lang="en-US" altLang="zh-CN" sz="2000" b="1" dirty="0" err="1">
                  <a:solidFill>
                    <a:srgbClr val="072063"/>
                  </a:solidFill>
                  <a:latin typeface="Arial" panose="020B0604020202020204" pitchFamily="34" charset="0"/>
                </a:rPr>
                <a:t>Plan&amp;Test</a:t>
              </a:r>
              <a:r>
                <a:rPr lang="en-US" altLang="zh-CN" sz="2000" b="1" dirty="0">
                  <a:solidFill>
                    <a:srgbClr val="072063"/>
                  </a:solidFill>
                  <a:latin typeface="Arial" panose="020B0604020202020204" pitchFamily="34" charset="0"/>
                </a:rPr>
                <a:t> Cases</a:t>
              </a:r>
              <a:endParaRPr lang="zh-CN" altLang="en-US" sz="2000" b="1" dirty="0">
                <a:solidFill>
                  <a:srgbClr val="072063"/>
                </a:solidFill>
                <a:latin typeface="Arial" panose="020B0604020202020204" pitchFamily="34" charset="0"/>
              </a:endParaRPr>
            </a:p>
          </p:txBody>
        </p:sp>
        <p:cxnSp>
          <p:nvCxnSpPr>
            <p:cNvPr id="49" name="直接连接符 48"/>
            <p:cNvCxnSpPr/>
            <p:nvPr/>
          </p:nvCxnSpPr>
          <p:spPr>
            <a:xfrm>
              <a:off x="3419582" y="2189749"/>
              <a:ext cx="295476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50" name="组合 49"/>
          <p:cNvGrpSpPr/>
          <p:nvPr/>
        </p:nvGrpSpPr>
        <p:grpSpPr>
          <a:xfrm>
            <a:off x="2342775" y="4671833"/>
            <a:ext cx="606425" cy="606425"/>
            <a:chOff x="2627784" y="1701415"/>
            <a:chExt cx="605681" cy="605681"/>
          </a:xfrm>
        </p:grpSpPr>
        <p:sp>
          <p:nvSpPr>
            <p:cNvPr id="51" name="椭圆 50"/>
            <p:cNvSpPr/>
            <p:nvPr/>
          </p:nvSpPr>
          <p:spPr>
            <a:xfrm>
              <a:off x="2627784" y="1701415"/>
              <a:ext cx="605681" cy="605681"/>
            </a:xfrm>
            <a:prstGeom prst="ellipse">
              <a:avLst/>
            </a:prstGeom>
            <a:solidFill>
              <a:srgbClr val="07206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schemeClr val="tx1">
                    <a:lumMod val="65000"/>
                    <a:lumOff val="35000"/>
                  </a:schemeClr>
                </a:solidFill>
                <a:effectLst/>
                <a:uLnTx/>
                <a:uFillTx/>
                <a:latin typeface="+mn-lt"/>
                <a:ea typeface="+mn-ea"/>
                <a:cs typeface="+mn-cs"/>
              </a:endParaRPr>
            </a:p>
          </p:txBody>
        </p:sp>
        <p:grpSp>
          <p:nvGrpSpPr>
            <p:cNvPr id="52" name="Group 27"/>
            <p:cNvGrpSpPr>
              <a:grpSpLocks noChangeAspect="1"/>
            </p:cNvGrpSpPr>
            <p:nvPr/>
          </p:nvGrpSpPr>
          <p:grpSpPr>
            <a:xfrm>
              <a:off x="2754993" y="1831399"/>
              <a:ext cx="351261" cy="345712"/>
              <a:chOff x="-2952" y="-1157"/>
              <a:chExt cx="3605" cy="3548"/>
            </a:xfrm>
          </p:grpSpPr>
          <p:sp>
            <p:nvSpPr>
              <p:cNvPr id="53" name="Freeform 28"/>
              <p:cNvSpPr/>
              <p:nvPr/>
            </p:nvSpPr>
            <p:spPr>
              <a:xfrm>
                <a:off x="-1015" y="806"/>
                <a:ext cx="574" cy="550"/>
              </a:xfrm>
              <a:custGeom>
                <a:avLst/>
                <a:gdLst/>
                <a:ahLst/>
                <a:cxnLst>
                  <a:cxn ang="0">
                    <a:pos x="1011" y="423"/>
                  </a:cxn>
                  <a:cxn ang="0">
                    <a:pos x="959" y="418"/>
                  </a:cxn>
                  <a:cxn ang="0">
                    <a:pos x="860" y="323"/>
                  </a:cxn>
                  <a:cxn ang="0">
                    <a:pos x="742" y="356"/>
                  </a:cxn>
                  <a:cxn ang="0">
                    <a:pos x="418" y="50"/>
                  </a:cxn>
                  <a:cxn ang="0">
                    <a:pos x="73" y="418"/>
                  </a:cxn>
                  <a:cxn ang="0">
                    <a:pos x="397" y="720"/>
                  </a:cxn>
                  <a:cxn ang="0">
                    <a:pos x="385" y="836"/>
                  </a:cxn>
                  <a:cxn ang="0">
                    <a:pos x="480" y="925"/>
                  </a:cxn>
                  <a:cxn ang="0">
                    <a:pos x="491" y="980"/>
                  </a:cxn>
                  <a:cxn ang="0">
                    <a:pos x="836" y="1298"/>
                  </a:cxn>
                  <a:cxn ang="0">
                    <a:pos x="1356" y="741"/>
                  </a:cxn>
                  <a:cxn ang="0">
                    <a:pos x="1011" y="423"/>
                  </a:cxn>
                </a:cxnLst>
                <a:rect l="0" t="0" r="0" b="0"/>
                <a:pathLst>
                  <a:path w="243" h="233">
                    <a:moveTo>
                      <a:pt x="181" y="76"/>
                    </a:moveTo>
                    <a:cubicBezTo>
                      <a:pt x="179" y="74"/>
                      <a:pt x="176" y="74"/>
                      <a:pt x="172" y="75"/>
                    </a:cubicBezTo>
                    <a:cubicBezTo>
                      <a:pt x="168" y="71"/>
                      <a:pt x="161" y="65"/>
                      <a:pt x="154" y="58"/>
                    </a:cubicBezTo>
                    <a:cubicBezTo>
                      <a:pt x="150" y="55"/>
                      <a:pt x="143" y="58"/>
                      <a:pt x="133" y="64"/>
                    </a:cubicBezTo>
                    <a:cubicBezTo>
                      <a:pt x="119" y="51"/>
                      <a:pt x="83" y="17"/>
                      <a:pt x="75" y="9"/>
                    </a:cubicBezTo>
                    <a:cubicBezTo>
                      <a:pt x="64" y="0"/>
                      <a:pt x="0" y="64"/>
                      <a:pt x="13" y="75"/>
                    </a:cubicBezTo>
                    <a:cubicBezTo>
                      <a:pt x="22" y="84"/>
                      <a:pt x="57" y="116"/>
                      <a:pt x="71" y="129"/>
                    </a:cubicBezTo>
                    <a:cubicBezTo>
                      <a:pt x="66" y="139"/>
                      <a:pt x="64" y="146"/>
                      <a:pt x="69" y="150"/>
                    </a:cubicBezTo>
                    <a:cubicBezTo>
                      <a:pt x="75" y="157"/>
                      <a:pt x="81" y="162"/>
                      <a:pt x="86" y="166"/>
                    </a:cubicBezTo>
                    <a:cubicBezTo>
                      <a:pt x="85" y="170"/>
                      <a:pt x="85" y="174"/>
                      <a:pt x="88" y="176"/>
                    </a:cubicBezTo>
                    <a:cubicBezTo>
                      <a:pt x="97" y="183"/>
                      <a:pt x="121" y="206"/>
                      <a:pt x="150" y="233"/>
                    </a:cubicBezTo>
                    <a:cubicBezTo>
                      <a:pt x="243" y="133"/>
                      <a:pt x="243" y="133"/>
                      <a:pt x="243" y="133"/>
                    </a:cubicBezTo>
                    <a:cubicBezTo>
                      <a:pt x="215" y="108"/>
                      <a:pt x="193" y="86"/>
                      <a:pt x="181" y="76"/>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4" name="Freeform 29"/>
              <p:cNvSpPr>
                <a:spLocks noEditPoints="1"/>
              </p:cNvSpPr>
              <p:nvPr/>
            </p:nvSpPr>
            <p:spPr>
              <a:xfrm>
                <a:off x="-741" y="1052"/>
                <a:ext cx="1394" cy="1339"/>
              </a:xfrm>
              <a:custGeom>
                <a:avLst/>
                <a:gdLst/>
                <a:ahLst/>
                <a:cxnLst>
                  <a:cxn ang="0">
                    <a:pos x="2138" y="3084"/>
                  </a:cxn>
                  <a:cxn ang="0">
                    <a:pos x="111" y="1221"/>
                  </a:cxn>
                  <a:cxn ang="0">
                    <a:pos x="111" y="1221"/>
                  </a:cxn>
                  <a:cxn ang="0">
                    <a:pos x="12" y="938"/>
                  </a:cxn>
                  <a:cxn ang="0">
                    <a:pos x="12" y="938"/>
                  </a:cxn>
                  <a:cxn ang="0">
                    <a:pos x="123" y="647"/>
                  </a:cxn>
                  <a:cxn ang="0">
                    <a:pos x="123" y="647"/>
                  </a:cxn>
                  <a:cxn ang="0">
                    <a:pos x="312" y="413"/>
                  </a:cxn>
                  <a:cxn ang="0">
                    <a:pos x="312" y="413"/>
                  </a:cxn>
                  <a:cxn ang="0">
                    <a:pos x="766" y="45"/>
                  </a:cxn>
                  <a:cxn ang="0">
                    <a:pos x="766" y="45"/>
                  </a:cxn>
                  <a:cxn ang="0">
                    <a:pos x="976" y="5"/>
                  </a:cxn>
                  <a:cxn ang="0">
                    <a:pos x="976" y="5"/>
                  </a:cxn>
                  <a:cxn ang="0">
                    <a:pos x="1167" y="90"/>
                  </a:cxn>
                  <a:cxn ang="0">
                    <a:pos x="1167" y="90"/>
                  </a:cxn>
                  <a:cxn ang="0">
                    <a:pos x="3199" y="1958"/>
                  </a:cxn>
                  <a:cxn ang="0">
                    <a:pos x="3199" y="1958"/>
                  </a:cxn>
                  <a:cxn ang="0">
                    <a:pos x="3199" y="1958"/>
                  </a:cxn>
                  <a:cxn ang="0">
                    <a:pos x="3289" y="2196"/>
                  </a:cxn>
                  <a:cxn ang="0">
                    <a:pos x="3289" y="2196"/>
                  </a:cxn>
                  <a:cxn ang="0">
                    <a:pos x="3244" y="2343"/>
                  </a:cxn>
                  <a:cxn ang="0">
                    <a:pos x="3244" y="2343"/>
                  </a:cxn>
                  <a:cxn ang="0">
                    <a:pos x="3187" y="2425"/>
                  </a:cxn>
                  <a:cxn ang="0">
                    <a:pos x="3187" y="2425"/>
                  </a:cxn>
                  <a:cxn ang="0">
                    <a:pos x="3053" y="2598"/>
                  </a:cxn>
                  <a:cxn ang="0">
                    <a:pos x="3053" y="2598"/>
                  </a:cxn>
                  <a:cxn ang="0">
                    <a:pos x="2708" y="2961"/>
                  </a:cxn>
                  <a:cxn ang="0">
                    <a:pos x="2708" y="2961"/>
                  </a:cxn>
                  <a:cxn ang="0">
                    <a:pos x="2467" y="3134"/>
                  </a:cxn>
                  <a:cxn ang="0">
                    <a:pos x="2467" y="3134"/>
                  </a:cxn>
                  <a:cxn ang="0">
                    <a:pos x="2311" y="3157"/>
                  </a:cxn>
                  <a:cxn ang="0">
                    <a:pos x="2311" y="3157"/>
                  </a:cxn>
                  <a:cxn ang="0">
                    <a:pos x="2311" y="3157"/>
                  </a:cxn>
                  <a:cxn ang="0">
                    <a:pos x="2311" y="3157"/>
                  </a:cxn>
                  <a:cxn ang="0">
                    <a:pos x="2138" y="3084"/>
                  </a:cxn>
                  <a:cxn ang="0">
                    <a:pos x="2356" y="2532"/>
                  </a:cxn>
                  <a:cxn ang="0">
                    <a:pos x="2372" y="2520"/>
                  </a:cxn>
                  <a:cxn ang="0">
                    <a:pos x="2372" y="2520"/>
                  </a:cxn>
                  <a:cxn ang="0">
                    <a:pos x="2658" y="2215"/>
                  </a:cxn>
                  <a:cxn ang="0">
                    <a:pos x="2658" y="2215"/>
                  </a:cxn>
                  <a:cxn ang="0">
                    <a:pos x="2658" y="2208"/>
                  </a:cxn>
                  <a:cxn ang="0">
                    <a:pos x="2658" y="2208"/>
                  </a:cxn>
                  <a:cxn ang="0">
                    <a:pos x="910" y="602"/>
                  </a:cxn>
                  <a:cxn ang="0">
                    <a:pos x="910" y="602"/>
                  </a:cxn>
                  <a:cxn ang="0">
                    <a:pos x="877" y="631"/>
                  </a:cxn>
                  <a:cxn ang="0">
                    <a:pos x="877" y="631"/>
                  </a:cxn>
                  <a:cxn ang="0">
                    <a:pos x="626" y="893"/>
                  </a:cxn>
                  <a:cxn ang="0">
                    <a:pos x="626" y="893"/>
                  </a:cxn>
                  <a:cxn ang="0">
                    <a:pos x="602" y="921"/>
                  </a:cxn>
                  <a:cxn ang="0">
                    <a:pos x="602" y="921"/>
                  </a:cxn>
                  <a:cxn ang="0">
                    <a:pos x="2356" y="2532"/>
                  </a:cxn>
                </a:cxnLst>
                <a:rect l="0" t="0" r="0" b="0"/>
                <a:pathLst>
                  <a:path w="590" h="567">
                    <a:moveTo>
                      <a:pt x="383" y="553"/>
                    </a:moveTo>
                    <a:cubicBezTo>
                      <a:pt x="374" y="544"/>
                      <a:pt x="31" y="229"/>
                      <a:pt x="20" y="219"/>
                    </a:cubicBezTo>
                    <a:cubicBezTo>
                      <a:pt x="20" y="219"/>
                      <a:pt x="20" y="219"/>
                      <a:pt x="20" y="219"/>
                    </a:cubicBezTo>
                    <a:cubicBezTo>
                      <a:pt x="4" y="204"/>
                      <a:pt x="0" y="181"/>
                      <a:pt x="2" y="168"/>
                    </a:cubicBezTo>
                    <a:cubicBezTo>
                      <a:pt x="2" y="168"/>
                      <a:pt x="2" y="168"/>
                      <a:pt x="2" y="168"/>
                    </a:cubicBezTo>
                    <a:cubicBezTo>
                      <a:pt x="4" y="144"/>
                      <a:pt x="13" y="131"/>
                      <a:pt x="22" y="116"/>
                    </a:cubicBezTo>
                    <a:cubicBezTo>
                      <a:pt x="22" y="116"/>
                      <a:pt x="22" y="116"/>
                      <a:pt x="22" y="116"/>
                    </a:cubicBezTo>
                    <a:cubicBezTo>
                      <a:pt x="32" y="101"/>
                      <a:pt x="43" y="87"/>
                      <a:pt x="56" y="74"/>
                    </a:cubicBezTo>
                    <a:cubicBezTo>
                      <a:pt x="56" y="74"/>
                      <a:pt x="56" y="74"/>
                      <a:pt x="56" y="74"/>
                    </a:cubicBezTo>
                    <a:cubicBezTo>
                      <a:pt x="82" y="46"/>
                      <a:pt x="108" y="23"/>
                      <a:pt x="137" y="8"/>
                    </a:cubicBezTo>
                    <a:cubicBezTo>
                      <a:pt x="137" y="8"/>
                      <a:pt x="137" y="8"/>
                      <a:pt x="137" y="8"/>
                    </a:cubicBezTo>
                    <a:cubicBezTo>
                      <a:pt x="147" y="4"/>
                      <a:pt x="157" y="0"/>
                      <a:pt x="175" y="1"/>
                    </a:cubicBezTo>
                    <a:cubicBezTo>
                      <a:pt x="175" y="1"/>
                      <a:pt x="175" y="1"/>
                      <a:pt x="175" y="1"/>
                    </a:cubicBezTo>
                    <a:cubicBezTo>
                      <a:pt x="185" y="2"/>
                      <a:pt x="199" y="6"/>
                      <a:pt x="209" y="16"/>
                    </a:cubicBezTo>
                    <a:cubicBezTo>
                      <a:pt x="209" y="16"/>
                      <a:pt x="209" y="16"/>
                      <a:pt x="209" y="16"/>
                    </a:cubicBezTo>
                    <a:cubicBezTo>
                      <a:pt x="218" y="25"/>
                      <a:pt x="556" y="335"/>
                      <a:pt x="573" y="351"/>
                    </a:cubicBezTo>
                    <a:cubicBezTo>
                      <a:pt x="573" y="351"/>
                      <a:pt x="573" y="351"/>
                      <a:pt x="573" y="351"/>
                    </a:cubicBezTo>
                    <a:cubicBezTo>
                      <a:pt x="573" y="351"/>
                      <a:pt x="573" y="351"/>
                      <a:pt x="573" y="351"/>
                    </a:cubicBezTo>
                    <a:cubicBezTo>
                      <a:pt x="589" y="367"/>
                      <a:pt x="590" y="386"/>
                      <a:pt x="589" y="394"/>
                    </a:cubicBezTo>
                    <a:cubicBezTo>
                      <a:pt x="589" y="394"/>
                      <a:pt x="589" y="394"/>
                      <a:pt x="589" y="394"/>
                    </a:cubicBezTo>
                    <a:cubicBezTo>
                      <a:pt x="587" y="409"/>
                      <a:pt x="583" y="414"/>
                      <a:pt x="581" y="420"/>
                    </a:cubicBezTo>
                    <a:cubicBezTo>
                      <a:pt x="581" y="420"/>
                      <a:pt x="581" y="420"/>
                      <a:pt x="581" y="420"/>
                    </a:cubicBezTo>
                    <a:cubicBezTo>
                      <a:pt x="578" y="425"/>
                      <a:pt x="575" y="430"/>
                      <a:pt x="571" y="435"/>
                    </a:cubicBezTo>
                    <a:cubicBezTo>
                      <a:pt x="571" y="435"/>
                      <a:pt x="571" y="435"/>
                      <a:pt x="571" y="435"/>
                    </a:cubicBezTo>
                    <a:cubicBezTo>
                      <a:pt x="564" y="445"/>
                      <a:pt x="556" y="455"/>
                      <a:pt x="547" y="466"/>
                    </a:cubicBezTo>
                    <a:cubicBezTo>
                      <a:pt x="547" y="466"/>
                      <a:pt x="547" y="466"/>
                      <a:pt x="547" y="466"/>
                    </a:cubicBezTo>
                    <a:cubicBezTo>
                      <a:pt x="528" y="488"/>
                      <a:pt x="506" y="512"/>
                      <a:pt x="485" y="531"/>
                    </a:cubicBezTo>
                    <a:cubicBezTo>
                      <a:pt x="485" y="531"/>
                      <a:pt x="485" y="531"/>
                      <a:pt x="485" y="531"/>
                    </a:cubicBezTo>
                    <a:cubicBezTo>
                      <a:pt x="471" y="543"/>
                      <a:pt x="461" y="553"/>
                      <a:pt x="442" y="562"/>
                    </a:cubicBezTo>
                    <a:cubicBezTo>
                      <a:pt x="442" y="562"/>
                      <a:pt x="442" y="562"/>
                      <a:pt x="442" y="562"/>
                    </a:cubicBezTo>
                    <a:cubicBezTo>
                      <a:pt x="436" y="564"/>
                      <a:pt x="429" y="567"/>
                      <a:pt x="414" y="566"/>
                    </a:cubicBezTo>
                    <a:cubicBezTo>
                      <a:pt x="414" y="566"/>
                      <a:pt x="414" y="566"/>
                      <a:pt x="414" y="566"/>
                    </a:cubicBezTo>
                    <a:cubicBezTo>
                      <a:pt x="414" y="566"/>
                      <a:pt x="414" y="566"/>
                      <a:pt x="414" y="566"/>
                    </a:cubicBezTo>
                    <a:cubicBezTo>
                      <a:pt x="414" y="566"/>
                      <a:pt x="414" y="566"/>
                      <a:pt x="414" y="566"/>
                    </a:cubicBezTo>
                    <a:cubicBezTo>
                      <a:pt x="406" y="566"/>
                      <a:pt x="394" y="562"/>
                      <a:pt x="383" y="553"/>
                    </a:cubicBezTo>
                    <a:close/>
                    <a:moveTo>
                      <a:pt x="422" y="454"/>
                    </a:moveTo>
                    <a:cubicBezTo>
                      <a:pt x="423" y="453"/>
                      <a:pt x="424" y="453"/>
                      <a:pt x="425" y="452"/>
                    </a:cubicBezTo>
                    <a:cubicBezTo>
                      <a:pt x="425" y="452"/>
                      <a:pt x="425" y="452"/>
                      <a:pt x="425" y="452"/>
                    </a:cubicBezTo>
                    <a:cubicBezTo>
                      <a:pt x="441" y="436"/>
                      <a:pt x="461" y="415"/>
                      <a:pt x="476" y="397"/>
                    </a:cubicBezTo>
                    <a:cubicBezTo>
                      <a:pt x="476" y="397"/>
                      <a:pt x="476" y="397"/>
                      <a:pt x="476" y="397"/>
                    </a:cubicBezTo>
                    <a:cubicBezTo>
                      <a:pt x="476" y="397"/>
                      <a:pt x="476" y="397"/>
                      <a:pt x="476" y="396"/>
                    </a:cubicBezTo>
                    <a:cubicBezTo>
                      <a:pt x="476" y="396"/>
                      <a:pt x="476" y="396"/>
                      <a:pt x="476" y="396"/>
                    </a:cubicBezTo>
                    <a:cubicBezTo>
                      <a:pt x="388" y="313"/>
                      <a:pt x="241" y="181"/>
                      <a:pt x="163" y="108"/>
                    </a:cubicBezTo>
                    <a:cubicBezTo>
                      <a:pt x="163" y="108"/>
                      <a:pt x="163" y="108"/>
                      <a:pt x="163" y="108"/>
                    </a:cubicBezTo>
                    <a:cubicBezTo>
                      <a:pt x="161" y="110"/>
                      <a:pt x="159" y="112"/>
                      <a:pt x="157" y="113"/>
                    </a:cubicBezTo>
                    <a:cubicBezTo>
                      <a:pt x="157" y="113"/>
                      <a:pt x="157" y="113"/>
                      <a:pt x="157" y="113"/>
                    </a:cubicBezTo>
                    <a:cubicBezTo>
                      <a:pt x="142" y="126"/>
                      <a:pt x="124" y="145"/>
                      <a:pt x="112" y="160"/>
                    </a:cubicBezTo>
                    <a:cubicBezTo>
                      <a:pt x="112" y="160"/>
                      <a:pt x="112" y="160"/>
                      <a:pt x="112" y="160"/>
                    </a:cubicBezTo>
                    <a:cubicBezTo>
                      <a:pt x="110" y="162"/>
                      <a:pt x="109" y="164"/>
                      <a:pt x="108" y="165"/>
                    </a:cubicBezTo>
                    <a:cubicBezTo>
                      <a:pt x="108" y="165"/>
                      <a:pt x="108" y="165"/>
                      <a:pt x="108" y="165"/>
                    </a:cubicBezTo>
                    <a:cubicBezTo>
                      <a:pt x="185" y="237"/>
                      <a:pt x="335" y="373"/>
                      <a:pt x="422" y="454"/>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5" name="Freeform 30"/>
              <p:cNvSpPr>
                <a:spLocks noEditPoints="1"/>
              </p:cNvSpPr>
              <p:nvPr/>
            </p:nvSpPr>
            <p:spPr>
              <a:xfrm>
                <a:off x="-2952" y="-1157"/>
                <a:ext cx="2488" cy="2492"/>
              </a:xfrm>
              <a:custGeom>
                <a:avLst/>
                <a:gdLst/>
                <a:ahLst/>
                <a:cxnLst>
                  <a:cxn ang="0">
                    <a:pos x="2691" y="5813"/>
                  </a:cxn>
                  <a:cxn ang="0">
                    <a:pos x="988" y="5055"/>
                  </a:cxn>
                  <a:cxn ang="0">
                    <a:pos x="988" y="5055"/>
                  </a:cxn>
                  <a:cxn ang="0">
                    <a:pos x="73" y="2695"/>
                  </a:cxn>
                  <a:cxn ang="0">
                    <a:pos x="73" y="2695"/>
                  </a:cxn>
                  <a:cxn ang="0">
                    <a:pos x="827" y="987"/>
                  </a:cxn>
                  <a:cxn ang="0">
                    <a:pos x="827" y="987"/>
                  </a:cxn>
                  <a:cxn ang="0">
                    <a:pos x="827" y="987"/>
                  </a:cxn>
                  <a:cxn ang="0">
                    <a:pos x="3187" y="73"/>
                  </a:cxn>
                  <a:cxn ang="0">
                    <a:pos x="3187" y="73"/>
                  </a:cxn>
                  <a:cxn ang="0">
                    <a:pos x="4896" y="827"/>
                  </a:cxn>
                  <a:cxn ang="0">
                    <a:pos x="4896" y="827"/>
                  </a:cxn>
                  <a:cxn ang="0">
                    <a:pos x="5805" y="3191"/>
                  </a:cxn>
                  <a:cxn ang="0">
                    <a:pos x="5805" y="3191"/>
                  </a:cxn>
                  <a:cxn ang="0">
                    <a:pos x="5052" y="4899"/>
                  </a:cxn>
                  <a:cxn ang="0">
                    <a:pos x="5052" y="4899"/>
                  </a:cxn>
                  <a:cxn ang="0">
                    <a:pos x="2696" y="5813"/>
                  </a:cxn>
                  <a:cxn ang="0">
                    <a:pos x="2696" y="5813"/>
                  </a:cxn>
                  <a:cxn ang="0">
                    <a:pos x="2691" y="5813"/>
                  </a:cxn>
                  <a:cxn ang="0">
                    <a:pos x="1233" y="1361"/>
                  </a:cxn>
                  <a:cxn ang="0">
                    <a:pos x="1233" y="1361"/>
                  </a:cxn>
                  <a:cxn ang="0">
                    <a:pos x="626" y="2740"/>
                  </a:cxn>
                  <a:cxn ang="0">
                    <a:pos x="626" y="2740"/>
                  </a:cxn>
                  <a:cxn ang="0">
                    <a:pos x="1363" y="4653"/>
                  </a:cxn>
                  <a:cxn ang="0">
                    <a:pos x="1363" y="4653"/>
                  </a:cxn>
                  <a:cxn ang="0">
                    <a:pos x="2741" y="5260"/>
                  </a:cxn>
                  <a:cxn ang="0">
                    <a:pos x="2741" y="5260"/>
                  </a:cxn>
                  <a:cxn ang="0">
                    <a:pos x="4650" y="4519"/>
                  </a:cxn>
                  <a:cxn ang="0">
                    <a:pos x="4650" y="4519"/>
                  </a:cxn>
                  <a:cxn ang="0">
                    <a:pos x="5260" y="3142"/>
                  </a:cxn>
                  <a:cxn ang="0">
                    <a:pos x="5260" y="3142"/>
                  </a:cxn>
                  <a:cxn ang="0">
                    <a:pos x="4522" y="1233"/>
                  </a:cxn>
                  <a:cxn ang="0">
                    <a:pos x="4522" y="1233"/>
                  </a:cxn>
                  <a:cxn ang="0">
                    <a:pos x="3142" y="619"/>
                  </a:cxn>
                  <a:cxn ang="0">
                    <a:pos x="3142" y="619"/>
                  </a:cxn>
                  <a:cxn ang="0">
                    <a:pos x="1233" y="1361"/>
                  </a:cxn>
                  <a:cxn ang="0">
                    <a:pos x="1233" y="1361"/>
                  </a:cxn>
                </a:cxnLst>
                <a:rect l="0" t="0" r="0" b="0"/>
                <a:pathLst>
                  <a:path w="1053" h="1055">
                    <a:moveTo>
                      <a:pt x="482" y="1042"/>
                    </a:moveTo>
                    <a:cubicBezTo>
                      <a:pt x="372" y="1032"/>
                      <a:pt x="264" y="987"/>
                      <a:pt x="177" y="906"/>
                    </a:cubicBezTo>
                    <a:cubicBezTo>
                      <a:pt x="177" y="906"/>
                      <a:pt x="177" y="906"/>
                      <a:pt x="177" y="906"/>
                    </a:cubicBezTo>
                    <a:cubicBezTo>
                      <a:pt x="55" y="794"/>
                      <a:pt x="0" y="636"/>
                      <a:pt x="13" y="483"/>
                    </a:cubicBezTo>
                    <a:cubicBezTo>
                      <a:pt x="13" y="483"/>
                      <a:pt x="13" y="483"/>
                      <a:pt x="13" y="483"/>
                    </a:cubicBezTo>
                    <a:cubicBezTo>
                      <a:pt x="23" y="373"/>
                      <a:pt x="68" y="264"/>
                      <a:pt x="148" y="177"/>
                    </a:cubicBezTo>
                    <a:cubicBezTo>
                      <a:pt x="148" y="177"/>
                      <a:pt x="148" y="177"/>
                      <a:pt x="148" y="177"/>
                    </a:cubicBezTo>
                    <a:cubicBezTo>
                      <a:pt x="148" y="177"/>
                      <a:pt x="148" y="177"/>
                      <a:pt x="148" y="177"/>
                    </a:cubicBezTo>
                    <a:cubicBezTo>
                      <a:pt x="261" y="55"/>
                      <a:pt x="418" y="0"/>
                      <a:pt x="571" y="13"/>
                    </a:cubicBezTo>
                    <a:cubicBezTo>
                      <a:pt x="571" y="13"/>
                      <a:pt x="571" y="13"/>
                      <a:pt x="571" y="13"/>
                    </a:cubicBezTo>
                    <a:cubicBezTo>
                      <a:pt x="681" y="22"/>
                      <a:pt x="789" y="67"/>
                      <a:pt x="877" y="148"/>
                    </a:cubicBezTo>
                    <a:cubicBezTo>
                      <a:pt x="877" y="148"/>
                      <a:pt x="877" y="148"/>
                      <a:pt x="877" y="148"/>
                    </a:cubicBezTo>
                    <a:cubicBezTo>
                      <a:pt x="998" y="261"/>
                      <a:pt x="1053" y="418"/>
                      <a:pt x="1040" y="572"/>
                    </a:cubicBezTo>
                    <a:cubicBezTo>
                      <a:pt x="1040" y="572"/>
                      <a:pt x="1040" y="572"/>
                      <a:pt x="1040" y="572"/>
                    </a:cubicBezTo>
                    <a:cubicBezTo>
                      <a:pt x="1031" y="682"/>
                      <a:pt x="986" y="790"/>
                      <a:pt x="905" y="878"/>
                    </a:cubicBezTo>
                    <a:cubicBezTo>
                      <a:pt x="905" y="878"/>
                      <a:pt x="905" y="878"/>
                      <a:pt x="905" y="878"/>
                    </a:cubicBezTo>
                    <a:cubicBezTo>
                      <a:pt x="793" y="999"/>
                      <a:pt x="635" y="1055"/>
                      <a:pt x="483" y="1042"/>
                    </a:cubicBezTo>
                    <a:cubicBezTo>
                      <a:pt x="483" y="1042"/>
                      <a:pt x="483" y="1042"/>
                      <a:pt x="483" y="1042"/>
                    </a:cubicBezTo>
                    <a:cubicBezTo>
                      <a:pt x="482" y="1042"/>
                      <a:pt x="482" y="1042"/>
                      <a:pt x="482" y="1042"/>
                    </a:cubicBezTo>
                    <a:close/>
                    <a:moveTo>
                      <a:pt x="221" y="244"/>
                    </a:moveTo>
                    <a:cubicBezTo>
                      <a:pt x="221" y="244"/>
                      <a:pt x="221" y="244"/>
                      <a:pt x="221" y="244"/>
                    </a:cubicBezTo>
                    <a:cubicBezTo>
                      <a:pt x="155" y="315"/>
                      <a:pt x="119" y="402"/>
                      <a:pt x="112" y="491"/>
                    </a:cubicBezTo>
                    <a:cubicBezTo>
                      <a:pt x="112" y="491"/>
                      <a:pt x="112" y="491"/>
                      <a:pt x="112" y="491"/>
                    </a:cubicBezTo>
                    <a:cubicBezTo>
                      <a:pt x="101" y="615"/>
                      <a:pt x="145" y="743"/>
                      <a:pt x="244" y="834"/>
                    </a:cubicBezTo>
                    <a:cubicBezTo>
                      <a:pt x="244" y="834"/>
                      <a:pt x="244" y="834"/>
                      <a:pt x="244" y="834"/>
                    </a:cubicBezTo>
                    <a:cubicBezTo>
                      <a:pt x="315" y="899"/>
                      <a:pt x="402" y="935"/>
                      <a:pt x="491" y="943"/>
                    </a:cubicBezTo>
                    <a:cubicBezTo>
                      <a:pt x="491" y="943"/>
                      <a:pt x="491" y="943"/>
                      <a:pt x="491" y="943"/>
                    </a:cubicBezTo>
                    <a:cubicBezTo>
                      <a:pt x="615" y="954"/>
                      <a:pt x="742" y="909"/>
                      <a:pt x="833" y="810"/>
                    </a:cubicBezTo>
                    <a:cubicBezTo>
                      <a:pt x="833" y="810"/>
                      <a:pt x="833" y="810"/>
                      <a:pt x="833" y="810"/>
                    </a:cubicBezTo>
                    <a:cubicBezTo>
                      <a:pt x="898" y="740"/>
                      <a:pt x="934" y="652"/>
                      <a:pt x="942" y="563"/>
                    </a:cubicBezTo>
                    <a:cubicBezTo>
                      <a:pt x="942" y="563"/>
                      <a:pt x="942" y="563"/>
                      <a:pt x="942" y="563"/>
                    </a:cubicBezTo>
                    <a:cubicBezTo>
                      <a:pt x="952" y="439"/>
                      <a:pt x="908" y="312"/>
                      <a:pt x="810" y="221"/>
                    </a:cubicBezTo>
                    <a:cubicBezTo>
                      <a:pt x="810" y="221"/>
                      <a:pt x="810" y="221"/>
                      <a:pt x="810" y="221"/>
                    </a:cubicBezTo>
                    <a:cubicBezTo>
                      <a:pt x="739" y="155"/>
                      <a:pt x="652" y="119"/>
                      <a:pt x="563" y="111"/>
                    </a:cubicBezTo>
                    <a:cubicBezTo>
                      <a:pt x="563" y="111"/>
                      <a:pt x="563" y="111"/>
                      <a:pt x="563" y="111"/>
                    </a:cubicBezTo>
                    <a:cubicBezTo>
                      <a:pt x="439" y="101"/>
                      <a:pt x="312" y="145"/>
                      <a:pt x="221" y="244"/>
                    </a:cubicBezTo>
                    <a:cubicBezTo>
                      <a:pt x="221" y="244"/>
                      <a:pt x="221" y="244"/>
                      <a:pt x="221" y="244"/>
                    </a:cubicBezTo>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56" name="组合 55"/>
          <p:cNvGrpSpPr/>
          <p:nvPr/>
        </p:nvGrpSpPr>
        <p:grpSpPr>
          <a:xfrm>
            <a:off x="3560445" y="4733095"/>
            <a:ext cx="3778250" cy="522186"/>
            <a:chOff x="3007567" y="1667529"/>
            <a:chExt cx="3778797" cy="522220"/>
          </a:xfrm>
        </p:grpSpPr>
        <p:sp>
          <p:nvSpPr>
            <p:cNvPr id="57" name="TextBox 11"/>
            <p:cNvSpPr txBox="1"/>
            <p:nvPr/>
          </p:nvSpPr>
          <p:spPr>
            <a:xfrm>
              <a:off x="3007567" y="1667529"/>
              <a:ext cx="3778797" cy="518829"/>
            </a:xfrm>
            <a:prstGeom prst="rect">
              <a:avLst/>
            </a:prstGeom>
            <a:noFill/>
            <a:ln w="9525">
              <a:noFill/>
            </a:ln>
          </p:spPr>
          <p:txBody>
            <a:bodyPr wrap="squar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r>
                <a:rPr lang="en-US" altLang="zh-CN" sz="2000" b="1" dirty="0">
                  <a:solidFill>
                    <a:srgbClr val="072063"/>
                  </a:solidFill>
                  <a:latin typeface="Arial" panose="020B0604020202020204" pitchFamily="34" charset="0"/>
                </a:rPr>
                <a:t>Lesson Learnt</a:t>
              </a:r>
              <a:endParaRPr lang="zh-CN" altLang="en-US" sz="2000" b="1" dirty="0">
                <a:solidFill>
                  <a:srgbClr val="072063"/>
                </a:solidFill>
                <a:latin typeface="Arial" panose="020B0604020202020204" pitchFamily="34" charset="0"/>
              </a:endParaRPr>
            </a:p>
          </p:txBody>
        </p:sp>
        <p:cxnSp>
          <p:nvCxnSpPr>
            <p:cNvPr id="58" name="直接连接符 57"/>
            <p:cNvCxnSpPr/>
            <p:nvPr/>
          </p:nvCxnSpPr>
          <p:spPr>
            <a:xfrm>
              <a:off x="3419582" y="2189749"/>
              <a:ext cx="295476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59" name="组合 58"/>
          <p:cNvGrpSpPr/>
          <p:nvPr/>
        </p:nvGrpSpPr>
        <p:grpSpPr>
          <a:xfrm>
            <a:off x="2382624" y="5735634"/>
            <a:ext cx="606425" cy="606425"/>
            <a:chOff x="2627784" y="1701415"/>
            <a:chExt cx="605681" cy="605681"/>
          </a:xfrm>
        </p:grpSpPr>
        <p:sp>
          <p:nvSpPr>
            <p:cNvPr id="60" name="椭圆 59"/>
            <p:cNvSpPr/>
            <p:nvPr/>
          </p:nvSpPr>
          <p:spPr>
            <a:xfrm>
              <a:off x="2627784" y="1701415"/>
              <a:ext cx="605681" cy="605681"/>
            </a:xfrm>
            <a:prstGeom prst="ellipse">
              <a:avLst/>
            </a:prstGeom>
            <a:solidFill>
              <a:srgbClr val="07206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1" i="0" u="none" strike="noStrike" kern="1200" cap="none" spc="0" normalizeH="0" baseline="0" noProof="0">
                <a:ln>
                  <a:noFill/>
                </a:ln>
                <a:solidFill>
                  <a:schemeClr val="tx1">
                    <a:lumMod val="65000"/>
                    <a:lumOff val="35000"/>
                  </a:schemeClr>
                </a:solidFill>
                <a:effectLst/>
                <a:uLnTx/>
                <a:uFillTx/>
                <a:latin typeface="+mn-lt"/>
                <a:ea typeface="+mn-ea"/>
                <a:cs typeface="+mn-cs"/>
              </a:endParaRPr>
            </a:p>
          </p:txBody>
        </p:sp>
        <p:grpSp>
          <p:nvGrpSpPr>
            <p:cNvPr id="61" name="Group 27"/>
            <p:cNvGrpSpPr>
              <a:grpSpLocks noChangeAspect="1"/>
            </p:cNvGrpSpPr>
            <p:nvPr/>
          </p:nvGrpSpPr>
          <p:grpSpPr>
            <a:xfrm>
              <a:off x="2754993" y="1831399"/>
              <a:ext cx="351261" cy="345712"/>
              <a:chOff x="-2952" y="-1157"/>
              <a:chExt cx="3605" cy="3548"/>
            </a:xfrm>
          </p:grpSpPr>
          <p:sp>
            <p:nvSpPr>
              <p:cNvPr id="62" name="Freeform 28"/>
              <p:cNvSpPr/>
              <p:nvPr/>
            </p:nvSpPr>
            <p:spPr>
              <a:xfrm>
                <a:off x="-1015" y="806"/>
                <a:ext cx="574" cy="550"/>
              </a:xfrm>
              <a:custGeom>
                <a:avLst/>
                <a:gdLst/>
                <a:ahLst/>
                <a:cxnLst>
                  <a:cxn ang="0">
                    <a:pos x="1011" y="423"/>
                  </a:cxn>
                  <a:cxn ang="0">
                    <a:pos x="959" y="418"/>
                  </a:cxn>
                  <a:cxn ang="0">
                    <a:pos x="860" y="323"/>
                  </a:cxn>
                  <a:cxn ang="0">
                    <a:pos x="742" y="356"/>
                  </a:cxn>
                  <a:cxn ang="0">
                    <a:pos x="418" y="50"/>
                  </a:cxn>
                  <a:cxn ang="0">
                    <a:pos x="73" y="418"/>
                  </a:cxn>
                  <a:cxn ang="0">
                    <a:pos x="397" y="720"/>
                  </a:cxn>
                  <a:cxn ang="0">
                    <a:pos x="385" y="836"/>
                  </a:cxn>
                  <a:cxn ang="0">
                    <a:pos x="480" y="925"/>
                  </a:cxn>
                  <a:cxn ang="0">
                    <a:pos x="491" y="980"/>
                  </a:cxn>
                  <a:cxn ang="0">
                    <a:pos x="836" y="1298"/>
                  </a:cxn>
                  <a:cxn ang="0">
                    <a:pos x="1356" y="741"/>
                  </a:cxn>
                  <a:cxn ang="0">
                    <a:pos x="1011" y="423"/>
                  </a:cxn>
                </a:cxnLst>
                <a:rect l="0" t="0" r="0" b="0"/>
                <a:pathLst>
                  <a:path w="243" h="233">
                    <a:moveTo>
                      <a:pt x="181" y="76"/>
                    </a:moveTo>
                    <a:cubicBezTo>
                      <a:pt x="179" y="74"/>
                      <a:pt x="176" y="74"/>
                      <a:pt x="172" y="75"/>
                    </a:cubicBezTo>
                    <a:cubicBezTo>
                      <a:pt x="168" y="71"/>
                      <a:pt x="161" y="65"/>
                      <a:pt x="154" y="58"/>
                    </a:cubicBezTo>
                    <a:cubicBezTo>
                      <a:pt x="150" y="55"/>
                      <a:pt x="143" y="58"/>
                      <a:pt x="133" y="64"/>
                    </a:cubicBezTo>
                    <a:cubicBezTo>
                      <a:pt x="119" y="51"/>
                      <a:pt x="83" y="17"/>
                      <a:pt x="75" y="9"/>
                    </a:cubicBezTo>
                    <a:cubicBezTo>
                      <a:pt x="64" y="0"/>
                      <a:pt x="0" y="64"/>
                      <a:pt x="13" y="75"/>
                    </a:cubicBezTo>
                    <a:cubicBezTo>
                      <a:pt x="22" y="84"/>
                      <a:pt x="57" y="116"/>
                      <a:pt x="71" y="129"/>
                    </a:cubicBezTo>
                    <a:cubicBezTo>
                      <a:pt x="66" y="139"/>
                      <a:pt x="64" y="146"/>
                      <a:pt x="69" y="150"/>
                    </a:cubicBezTo>
                    <a:cubicBezTo>
                      <a:pt x="75" y="157"/>
                      <a:pt x="81" y="162"/>
                      <a:pt x="86" y="166"/>
                    </a:cubicBezTo>
                    <a:cubicBezTo>
                      <a:pt x="85" y="170"/>
                      <a:pt x="85" y="174"/>
                      <a:pt x="88" y="176"/>
                    </a:cubicBezTo>
                    <a:cubicBezTo>
                      <a:pt x="97" y="183"/>
                      <a:pt x="121" y="206"/>
                      <a:pt x="150" y="233"/>
                    </a:cubicBezTo>
                    <a:cubicBezTo>
                      <a:pt x="243" y="133"/>
                      <a:pt x="243" y="133"/>
                      <a:pt x="243" y="133"/>
                    </a:cubicBezTo>
                    <a:cubicBezTo>
                      <a:pt x="215" y="108"/>
                      <a:pt x="193" y="86"/>
                      <a:pt x="181" y="76"/>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3" name="Freeform 29"/>
              <p:cNvSpPr>
                <a:spLocks noEditPoints="1"/>
              </p:cNvSpPr>
              <p:nvPr/>
            </p:nvSpPr>
            <p:spPr>
              <a:xfrm>
                <a:off x="-741" y="1052"/>
                <a:ext cx="1394" cy="1339"/>
              </a:xfrm>
              <a:custGeom>
                <a:avLst/>
                <a:gdLst/>
                <a:ahLst/>
                <a:cxnLst>
                  <a:cxn ang="0">
                    <a:pos x="2138" y="3084"/>
                  </a:cxn>
                  <a:cxn ang="0">
                    <a:pos x="111" y="1221"/>
                  </a:cxn>
                  <a:cxn ang="0">
                    <a:pos x="111" y="1221"/>
                  </a:cxn>
                  <a:cxn ang="0">
                    <a:pos x="12" y="938"/>
                  </a:cxn>
                  <a:cxn ang="0">
                    <a:pos x="12" y="938"/>
                  </a:cxn>
                  <a:cxn ang="0">
                    <a:pos x="123" y="647"/>
                  </a:cxn>
                  <a:cxn ang="0">
                    <a:pos x="123" y="647"/>
                  </a:cxn>
                  <a:cxn ang="0">
                    <a:pos x="312" y="413"/>
                  </a:cxn>
                  <a:cxn ang="0">
                    <a:pos x="312" y="413"/>
                  </a:cxn>
                  <a:cxn ang="0">
                    <a:pos x="766" y="45"/>
                  </a:cxn>
                  <a:cxn ang="0">
                    <a:pos x="766" y="45"/>
                  </a:cxn>
                  <a:cxn ang="0">
                    <a:pos x="976" y="5"/>
                  </a:cxn>
                  <a:cxn ang="0">
                    <a:pos x="976" y="5"/>
                  </a:cxn>
                  <a:cxn ang="0">
                    <a:pos x="1167" y="90"/>
                  </a:cxn>
                  <a:cxn ang="0">
                    <a:pos x="1167" y="90"/>
                  </a:cxn>
                  <a:cxn ang="0">
                    <a:pos x="3199" y="1958"/>
                  </a:cxn>
                  <a:cxn ang="0">
                    <a:pos x="3199" y="1958"/>
                  </a:cxn>
                  <a:cxn ang="0">
                    <a:pos x="3199" y="1958"/>
                  </a:cxn>
                  <a:cxn ang="0">
                    <a:pos x="3289" y="2196"/>
                  </a:cxn>
                  <a:cxn ang="0">
                    <a:pos x="3289" y="2196"/>
                  </a:cxn>
                  <a:cxn ang="0">
                    <a:pos x="3244" y="2343"/>
                  </a:cxn>
                  <a:cxn ang="0">
                    <a:pos x="3244" y="2343"/>
                  </a:cxn>
                  <a:cxn ang="0">
                    <a:pos x="3187" y="2425"/>
                  </a:cxn>
                  <a:cxn ang="0">
                    <a:pos x="3187" y="2425"/>
                  </a:cxn>
                  <a:cxn ang="0">
                    <a:pos x="3053" y="2598"/>
                  </a:cxn>
                  <a:cxn ang="0">
                    <a:pos x="3053" y="2598"/>
                  </a:cxn>
                  <a:cxn ang="0">
                    <a:pos x="2708" y="2961"/>
                  </a:cxn>
                  <a:cxn ang="0">
                    <a:pos x="2708" y="2961"/>
                  </a:cxn>
                  <a:cxn ang="0">
                    <a:pos x="2467" y="3134"/>
                  </a:cxn>
                  <a:cxn ang="0">
                    <a:pos x="2467" y="3134"/>
                  </a:cxn>
                  <a:cxn ang="0">
                    <a:pos x="2311" y="3157"/>
                  </a:cxn>
                  <a:cxn ang="0">
                    <a:pos x="2311" y="3157"/>
                  </a:cxn>
                  <a:cxn ang="0">
                    <a:pos x="2311" y="3157"/>
                  </a:cxn>
                  <a:cxn ang="0">
                    <a:pos x="2311" y="3157"/>
                  </a:cxn>
                  <a:cxn ang="0">
                    <a:pos x="2138" y="3084"/>
                  </a:cxn>
                  <a:cxn ang="0">
                    <a:pos x="2356" y="2532"/>
                  </a:cxn>
                  <a:cxn ang="0">
                    <a:pos x="2372" y="2520"/>
                  </a:cxn>
                  <a:cxn ang="0">
                    <a:pos x="2372" y="2520"/>
                  </a:cxn>
                  <a:cxn ang="0">
                    <a:pos x="2658" y="2215"/>
                  </a:cxn>
                  <a:cxn ang="0">
                    <a:pos x="2658" y="2215"/>
                  </a:cxn>
                  <a:cxn ang="0">
                    <a:pos x="2658" y="2208"/>
                  </a:cxn>
                  <a:cxn ang="0">
                    <a:pos x="2658" y="2208"/>
                  </a:cxn>
                  <a:cxn ang="0">
                    <a:pos x="910" y="602"/>
                  </a:cxn>
                  <a:cxn ang="0">
                    <a:pos x="910" y="602"/>
                  </a:cxn>
                  <a:cxn ang="0">
                    <a:pos x="877" y="631"/>
                  </a:cxn>
                  <a:cxn ang="0">
                    <a:pos x="877" y="631"/>
                  </a:cxn>
                  <a:cxn ang="0">
                    <a:pos x="626" y="893"/>
                  </a:cxn>
                  <a:cxn ang="0">
                    <a:pos x="626" y="893"/>
                  </a:cxn>
                  <a:cxn ang="0">
                    <a:pos x="602" y="921"/>
                  </a:cxn>
                  <a:cxn ang="0">
                    <a:pos x="602" y="921"/>
                  </a:cxn>
                  <a:cxn ang="0">
                    <a:pos x="2356" y="2532"/>
                  </a:cxn>
                </a:cxnLst>
                <a:rect l="0" t="0" r="0" b="0"/>
                <a:pathLst>
                  <a:path w="590" h="567">
                    <a:moveTo>
                      <a:pt x="383" y="553"/>
                    </a:moveTo>
                    <a:cubicBezTo>
                      <a:pt x="374" y="544"/>
                      <a:pt x="31" y="229"/>
                      <a:pt x="20" y="219"/>
                    </a:cubicBezTo>
                    <a:cubicBezTo>
                      <a:pt x="20" y="219"/>
                      <a:pt x="20" y="219"/>
                      <a:pt x="20" y="219"/>
                    </a:cubicBezTo>
                    <a:cubicBezTo>
                      <a:pt x="4" y="204"/>
                      <a:pt x="0" y="181"/>
                      <a:pt x="2" y="168"/>
                    </a:cubicBezTo>
                    <a:cubicBezTo>
                      <a:pt x="2" y="168"/>
                      <a:pt x="2" y="168"/>
                      <a:pt x="2" y="168"/>
                    </a:cubicBezTo>
                    <a:cubicBezTo>
                      <a:pt x="4" y="144"/>
                      <a:pt x="13" y="131"/>
                      <a:pt x="22" y="116"/>
                    </a:cubicBezTo>
                    <a:cubicBezTo>
                      <a:pt x="22" y="116"/>
                      <a:pt x="22" y="116"/>
                      <a:pt x="22" y="116"/>
                    </a:cubicBezTo>
                    <a:cubicBezTo>
                      <a:pt x="32" y="101"/>
                      <a:pt x="43" y="87"/>
                      <a:pt x="56" y="74"/>
                    </a:cubicBezTo>
                    <a:cubicBezTo>
                      <a:pt x="56" y="74"/>
                      <a:pt x="56" y="74"/>
                      <a:pt x="56" y="74"/>
                    </a:cubicBezTo>
                    <a:cubicBezTo>
                      <a:pt x="82" y="46"/>
                      <a:pt x="108" y="23"/>
                      <a:pt x="137" y="8"/>
                    </a:cubicBezTo>
                    <a:cubicBezTo>
                      <a:pt x="137" y="8"/>
                      <a:pt x="137" y="8"/>
                      <a:pt x="137" y="8"/>
                    </a:cubicBezTo>
                    <a:cubicBezTo>
                      <a:pt x="147" y="4"/>
                      <a:pt x="157" y="0"/>
                      <a:pt x="175" y="1"/>
                    </a:cubicBezTo>
                    <a:cubicBezTo>
                      <a:pt x="175" y="1"/>
                      <a:pt x="175" y="1"/>
                      <a:pt x="175" y="1"/>
                    </a:cubicBezTo>
                    <a:cubicBezTo>
                      <a:pt x="185" y="2"/>
                      <a:pt x="199" y="6"/>
                      <a:pt x="209" y="16"/>
                    </a:cubicBezTo>
                    <a:cubicBezTo>
                      <a:pt x="209" y="16"/>
                      <a:pt x="209" y="16"/>
                      <a:pt x="209" y="16"/>
                    </a:cubicBezTo>
                    <a:cubicBezTo>
                      <a:pt x="218" y="25"/>
                      <a:pt x="556" y="335"/>
                      <a:pt x="573" y="351"/>
                    </a:cubicBezTo>
                    <a:cubicBezTo>
                      <a:pt x="573" y="351"/>
                      <a:pt x="573" y="351"/>
                      <a:pt x="573" y="351"/>
                    </a:cubicBezTo>
                    <a:cubicBezTo>
                      <a:pt x="573" y="351"/>
                      <a:pt x="573" y="351"/>
                      <a:pt x="573" y="351"/>
                    </a:cubicBezTo>
                    <a:cubicBezTo>
                      <a:pt x="589" y="367"/>
                      <a:pt x="590" y="386"/>
                      <a:pt x="589" y="394"/>
                    </a:cubicBezTo>
                    <a:cubicBezTo>
                      <a:pt x="589" y="394"/>
                      <a:pt x="589" y="394"/>
                      <a:pt x="589" y="394"/>
                    </a:cubicBezTo>
                    <a:cubicBezTo>
                      <a:pt x="587" y="409"/>
                      <a:pt x="583" y="414"/>
                      <a:pt x="581" y="420"/>
                    </a:cubicBezTo>
                    <a:cubicBezTo>
                      <a:pt x="581" y="420"/>
                      <a:pt x="581" y="420"/>
                      <a:pt x="581" y="420"/>
                    </a:cubicBezTo>
                    <a:cubicBezTo>
                      <a:pt x="578" y="425"/>
                      <a:pt x="575" y="430"/>
                      <a:pt x="571" y="435"/>
                    </a:cubicBezTo>
                    <a:cubicBezTo>
                      <a:pt x="571" y="435"/>
                      <a:pt x="571" y="435"/>
                      <a:pt x="571" y="435"/>
                    </a:cubicBezTo>
                    <a:cubicBezTo>
                      <a:pt x="564" y="445"/>
                      <a:pt x="556" y="455"/>
                      <a:pt x="547" y="466"/>
                    </a:cubicBezTo>
                    <a:cubicBezTo>
                      <a:pt x="547" y="466"/>
                      <a:pt x="547" y="466"/>
                      <a:pt x="547" y="466"/>
                    </a:cubicBezTo>
                    <a:cubicBezTo>
                      <a:pt x="528" y="488"/>
                      <a:pt x="506" y="512"/>
                      <a:pt x="485" y="531"/>
                    </a:cubicBezTo>
                    <a:cubicBezTo>
                      <a:pt x="485" y="531"/>
                      <a:pt x="485" y="531"/>
                      <a:pt x="485" y="531"/>
                    </a:cubicBezTo>
                    <a:cubicBezTo>
                      <a:pt x="471" y="543"/>
                      <a:pt x="461" y="553"/>
                      <a:pt x="442" y="562"/>
                    </a:cubicBezTo>
                    <a:cubicBezTo>
                      <a:pt x="442" y="562"/>
                      <a:pt x="442" y="562"/>
                      <a:pt x="442" y="562"/>
                    </a:cubicBezTo>
                    <a:cubicBezTo>
                      <a:pt x="436" y="564"/>
                      <a:pt x="429" y="567"/>
                      <a:pt x="414" y="566"/>
                    </a:cubicBezTo>
                    <a:cubicBezTo>
                      <a:pt x="414" y="566"/>
                      <a:pt x="414" y="566"/>
                      <a:pt x="414" y="566"/>
                    </a:cubicBezTo>
                    <a:cubicBezTo>
                      <a:pt x="414" y="566"/>
                      <a:pt x="414" y="566"/>
                      <a:pt x="414" y="566"/>
                    </a:cubicBezTo>
                    <a:cubicBezTo>
                      <a:pt x="414" y="566"/>
                      <a:pt x="414" y="566"/>
                      <a:pt x="414" y="566"/>
                    </a:cubicBezTo>
                    <a:cubicBezTo>
                      <a:pt x="406" y="566"/>
                      <a:pt x="394" y="562"/>
                      <a:pt x="383" y="553"/>
                    </a:cubicBezTo>
                    <a:close/>
                    <a:moveTo>
                      <a:pt x="422" y="454"/>
                    </a:moveTo>
                    <a:cubicBezTo>
                      <a:pt x="423" y="453"/>
                      <a:pt x="424" y="453"/>
                      <a:pt x="425" y="452"/>
                    </a:cubicBezTo>
                    <a:cubicBezTo>
                      <a:pt x="425" y="452"/>
                      <a:pt x="425" y="452"/>
                      <a:pt x="425" y="452"/>
                    </a:cubicBezTo>
                    <a:cubicBezTo>
                      <a:pt x="441" y="436"/>
                      <a:pt x="461" y="415"/>
                      <a:pt x="476" y="397"/>
                    </a:cubicBezTo>
                    <a:cubicBezTo>
                      <a:pt x="476" y="397"/>
                      <a:pt x="476" y="397"/>
                      <a:pt x="476" y="397"/>
                    </a:cubicBezTo>
                    <a:cubicBezTo>
                      <a:pt x="476" y="397"/>
                      <a:pt x="476" y="397"/>
                      <a:pt x="476" y="396"/>
                    </a:cubicBezTo>
                    <a:cubicBezTo>
                      <a:pt x="476" y="396"/>
                      <a:pt x="476" y="396"/>
                      <a:pt x="476" y="396"/>
                    </a:cubicBezTo>
                    <a:cubicBezTo>
                      <a:pt x="388" y="313"/>
                      <a:pt x="241" y="181"/>
                      <a:pt x="163" y="108"/>
                    </a:cubicBezTo>
                    <a:cubicBezTo>
                      <a:pt x="163" y="108"/>
                      <a:pt x="163" y="108"/>
                      <a:pt x="163" y="108"/>
                    </a:cubicBezTo>
                    <a:cubicBezTo>
                      <a:pt x="161" y="110"/>
                      <a:pt x="159" y="112"/>
                      <a:pt x="157" y="113"/>
                    </a:cubicBezTo>
                    <a:cubicBezTo>
                      <a:pt x="157" y="113"/>
                      <a:pt x="157" y="113"/>
                      <a:pt x="157" y="113"/>
                    </a:cubicBezTo>
                    <a:cubicBezTo>
                      <a:pt x="142" y="126"/>
                      <a:pt x="124" y="145"/>
                      <a:pt x="112" y="160"/>
                    </a:cubicBezTo>
                    <a:cubicBezTo>
                      <a:pt x="112" y="160"/>
                      <a:pt x="112" y="160"/>
                      <a:pt x="112" y="160"/>
                    </a:cubicBezTo>
                    <a:cubicBezTo>
                      <a:pt x="110" y="162"/>
                      <a:pt x="109" y="164"/>
                      <a:pt x="108" y="165"/>
                    </a:cubicBezTo>
                    <a:cubicBezTo>
                      <a:pt x="108" y="165"/>
                      <a:pt x="108" y="165"/>
                      <a:pt x="108" y="165"/>
                    </a:cubicBezTo>
                    <a:cubicBezTo>
                      <a:pt x="185" y="237"/>
                      <a:pt x="335" y="373"/>
                      <a:pt x="422" y="454"/>
                    </a:cubicBezTo>
                    <a:close/>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4" name="Freeform 30"/>
              <p:cNvSpPr>
                <a:spLocks noEditPoints="1"/>
              </p:cNvSpPr>
              <p:nvPr/>
            </p:nvSpPr>
            <p:spPr>
              <a:xfrm>
                <a:off x="-2952" y="-1157"/>
                <a:ext cx="2488" cy="2492"/>
              </a:xfrm>
              <a:custGeom>
                <a:avLst/>
                <a:gdLst/>
                <a:ahLst/>
                <a:cxnLst>
                  <a:cxn ang="0">
                    <a:pos x="2691" y="5813"/>
                  </a:cxn>
                  <a:cxn ang="0">
                    <a:pos x="988" y="5055"/>
                  </a:cxn>
                  <a:cxn ang="0">
                    <a:pos x="988" y="5055"/>
                  </a:cxn>
                  <a:cxn ang="0">
                    <a:pos x="73" y="2695"/>
                  </a:cxn>
                  <a:cxn ang="0">
                    <a:pos x="73" y="2695"/>
                  </a:cxn>
                  <a:cxn ang="0">
                    <a:pos x="827" y="987"/>
                  </a:cxn>
                  <a:cxn ang="0">
                    <a:pos x="827" y="987"/>
                  </a:cxn>
                  <a:cxn ang="0">
                    <a:pos x="827" y="987"/>
                  </a:cxn>
                  <a:cxn ang="0">
                    <a:pos x="3187" y="73"/>
                  </a:cxn>
                  <a:cxn ang="0">
                    <a:pos x="3187" y="73"/>
                  </a:cxn>
                  <a:cxn ang="0">
                    <a:pos x="4896" y="827"/>
                  </a:cxn>
                  <a:cxn ang="0">
                    <a:pos x="4896" y="827"/>
                  </a:cxn>
                  <a:cxn ang="0">
                    <a:pos x="5805" y="3191"/>
                  </a:cxn>
                  <a:cxn ang="0">
                    <a:pos x="5805" y="3191"/>
                  </a:cxn>
                  <a:cxn ang="0">
                    <a:pos x="5052" y="4899"/>
                  </a:cxn>
                  <a:cxn ang="0">
                    <a:pos x="5052" y="4899"/>
                  </a:cxn>
                  <a:cxn ang="0">
                    <a:pos x="2696" y="5813"/>
                  </a:cxn>
                  <a:cxn ang="0">
                    <a:pos x="2696" y="5813"/>
                  </a:cxn>
                  <a:cxn ang="0">
                    <a:pos x="2691" y="5813"/>
                  </a:cxn>
                  <a:cxn ang="0">
                    <a:pos x="1233" y="1361"/>
                  </a:cxn>
                  <a:cxn ang="0">
                    <a:pos x="1233" y="1361"/>
                  </a:cxn>
                  <a:cxn ang="0">
                    <a:pos x="626" y="2740"/>
                  </a:cxn>
                  <a:cxn ang="0">
                    <a:pos x="626" y="2740"/>
                  </a:cxn>
                  <a:cxn ang="0">
                    <a:pos x="1363" y="4653"/>
                  </a:cxn>
                  <a:cxn ang="0">
                    <a:pos x="1363" y="4653"/>
                  </a:cxn>
                  <a:cxn ang="0">
                    <a:pos x="2741" y="5260"/>
                  </a:cxn>
                  <a:cxn ang="0">
                    <a:pos x="2741" y="5260"/>
                  </a:cxn>
                  <a:cxn ang="0">
                    <a:pos x="4650" y="4519"/>
                  </a:cxn>
                  <a:cxn ang="0">
                    <a:pos x="4650" y="4519"/>
                  </a:cxn>
                  <a:cxn ang="0">
                    <a:pos x="5260" y="3142"/>
                  </a:cxn>
                  <a:cxn ang="0">
                    <a:pos x="5260" y="3142"/>
                  </a:cxn>
                  <a:cxn ang="0">
                    <a:pos x="4522" y="1233"/>
                  </a:cxn>
                  <a:cxn ang="0">
                    <a:pos x="4522" y="1233"/>
                  </a:cxn>
                  <a:cxn ang="0">
                    <a:pos x="3142" y="619"/>
                  </a:cxn>
                  <a:cxn ang="0">
                    <a:pos x="3142" y="619"/>
                  </a:cxn>
                  <a:cxn ang="0">
                    <a:pos x="1233" y="1361"/>
                  </a:cxn>
                  <a:cxn ang="0">
                    <a:pos x="1233" y="1361"/>
                  </a:cxn>
                </a:cxnLst>
                <a:rect l="0" t="0" r="0" b="0"/>
                <a:pathLst>
                  <a:path w="1053" h="1055">
                    <a:moveTo>
                      <a:pt x="482" y="1042"/>
                    </a:moveTo>
                    <a:cubicBezTo>
                      <a:pt x="372" y="1032"/>
                      <a:pt x="264" y="987"/>
                      <a:pt x="177" y="906"/>
                    </a:cubicBezTo>
                    <a:cubicBezTo>
                      <a:pt x="177" y="906"/>
                      <a:pt x="177" y="906"/>
                      <a:pt x="177" y="906"/>
                    </a:cubicBezTo>
                    <a:cubicBezTo>
                      <a:pt x="55" y="794"/>
                      <a:pt x="0" y="636"/>
                      <a:pt x="13" y="483"/>
                    </a:cubicBezTo>
                    <a:cubicBezTo>
                      <a:pt x="13" y="483"/>
                      <a:pt x="13" y="483"/>
                      <a:pt x="13" y="483"/>
                    </a:cubicBezTo>
                    <a:cubicBezTo>
                      <a:pt x="23" y="373"/>
                      <a:pt x="68" y="264"/>
                      <a:pt x="148" y="177"/>
                    </a:cubicBezTo>
                    <a:cubicBezTo>
                      <a:pt x="148" y="177"/>
                      <a:pt x="148" y="177"/>
                      <a:pt x="148" y="177"/>
                    </a:cubicBezTo>
                    <a:cubicBezTo>
                      <a:pt x="148" y="177"/>
                      <a:pt x="148" y="177"/>
                      <a:pt x="148" y="177"/>
                    </a:cubicBezTo>
                    <a:cubicBezTo>
                      <a:pt x="261" y="55"/>
                      <a:pt x="418" y="0"/>
                      <a:pt x="571" y="13"/>
                    </a:cubicBezTo>
                    <a:cubicBezTo>
                      <a:pt x="571" y="13"/>
                      <a:pt x="571" y="13"/>
                      <a:pt x="571" y="13"/>
                    </a:cubicBezTo>
                    <a:cubicBezTo>
                      <a:pt x="681" y="22"/>
                      <a:pt x="789" y="67"/>
                      <a:pt x="877" y="148"/>
                    </a:cubicBezTo>
                    <a:cubicBezTo>
                      <a:pt x="877" y="148"/>
                      <a:pt x="877" y="148"/>
                      <a:pt x="877" y="148"/>
                    </a:cubicBezTo>
                    <a:cubicBezTo>
                      <a:pt x="998" y="261"/>
                      <a:pt x="1053" y="418"/>
                      <a:pt x="1040" y="572"/>
                    </a:cubicBezTo>
                    <a:cubicBezTo>
                      <a:pt x="1040" y="572"/>
                      <a:pt x="1040" y="572"/>
                      <a:pt x="1040" y="572"/>
                    </a:cubicBezTo>
                    <a:cubicBezTo>
                      <a:pt x="1031" y="682"/>
                      <a:pt x="986" y="790"/>
                      <a:pt x="905" y="878"/>
                    </a:cubicBezTo>
                    <a:cubicBezTo>
                      <a:pt x="905" y="878"/>
                      <a:pt x="905" y="878"/>
                      <a:pt x="905" y="878"/>
                    </a:cubicBezTo>
                    <a:cubicBezTo>
                      <a:pt x="793" y="999"/>
                      <a:pt x="635" y="1055"/>
                      <a:pt x="483" y="1042"/>
                    </a:cubicBezTo>
                    <a:cubicBezTo>
                      <a:pt x="483" y="1042"/>
                      <a:pt x="483" y="1042"/>
                      <a:pt x="483" y="1042"/>
                    </a:cubicBezTo>
                    <a:cubicBezTo>
                      <a:pt x="482" y="1042"/>
                      <a:pt x="482" y="1042"/>
                      <a:pt x="482" y="1042"/>
                    </a:cubicBezTo>
                    <a:close/>
                    <a:moveTo>
                      <a:pt x="221" y="244"/>
                    </a:moveTo>
                    <a:cubicBezTo>
                      <a:pt x="221" y="244"/>
                      <a:pt x="221" y="244"/>
                      <a:pt x="221" y="244"/>
                    </a:cubicBezTo>
                    <a:cubicBezTo>
                      <a:pt x="155" y="315"/>
                      <a:pt x="119" y="402"/>
                      <a:pt x="112" y="491"/>
                    </a:cubicBezTo>
                    <a:cubicBezTo>
                      <a:pt x="112" y="491"/>
                      <a:pt x="112" y="491"/>
                      <a:pt x="112" y="491"/>
                    </a:cubicBezTo>
                    <a:cubicBezTo>
                      <a:pt x="101" y="615"/>
                      <a:pt x="145" y="743"/>
                      <a:pt x="244" y="834"/>
                    </a:cubicBezTo>
                    <a:cubicBezTo>
                      <a:pt x="244" y="834"/>
                      <a:pt x="244" y="834"/>
                      <a:pt x="244" y="834"/>
                    </a:cubicBezTo>
                    <a:cubicBezTo>
                      <a:pt x="315" y="899"/>
                      <a:pt x="402" y="935"/>
                      <a:pt x="491" y="943"/>
                    </a:cubicBezTo>
                    <a:cubicBezTo>
                      <a:pt x="491" y="943"/>
                      <a:pt x="491" y="943"/>
                      <a:pt x="491" y="943"/>
                    </a:cubicBezTo>
                    <a:cubicBezTo>
                      <a:pt x="615" y="954"/>
                      <a:pt x="742" y="909"/>
                      <a:pt x="833" y="810"/>
                    </a:cubicBezTo>
                    <a:cubicBezTo>
                      <a:pt x="833" y="810"/>
                      <a:pt x="833" y="810"/>
                      <a:pt x="833" y="810"/>
                    </a:cubicBezTo>
                    <a:cubicBezTo>
                      <a:pt x="898" y="740"/>
                      <a:pt x="934" y="652"/>
                      <a:pt x="942" y="563"/>
                    </a:cubicBezTo>
                    <a:cubicBezTo>
                      <a:pt x="942" y="563"/>
                      <a:pt x="942" y="563"/>
                      <a:pt x="942" y="563"/>
                    </a:cubicBezTo>
                    <a:cubicBezTo>
                      <a:pt x="952" y="439"/>
                      <a:pt x="908" y="312"/>
                      <a:pt x="810" y="221"/>
                    </a:cubicBezTo>
                    <a:cubicBezTo>
                      <a:pt x="810" y="221"/>
                      <a:pt x="810" y="221"/>
                      <a:pt x="810" y="221"/>
                    </a:cubicBezTo>
                    <a:cubicBezTo>
                      <a:pt x="739" y="155"/>
                      <a:pt x="652" y="119"/>
                      <a:pt x="563" y="111"/>
                    </a:cubicBezTo>
                    <a:cubicBezTo>
                      <a:pt x="563" y="111"/>
                      <a:pt x="563" y="111"/>
                      <a:pt x="563" y="111"/>
                    </a:cubicBezTo>
                    <a:cubicBezTo>
                      <a:pt x="439" y="101"/>
                      <a:pt x="312" y="145"/>
                      <a:pt x="221" y="244"/>
                    </a:cubicBezTo>
                    <a:cubicBezTo>
                      <a:pt x="221" y="244"/>
                      <a:pt x="221" y="244"/>
                      <a:pt x="221" y="244"/>
                    </a:cubicBezTo>
                  </a:path>
                </a:pathLst>
              </a:custGeom>
              <a:solidFill>
                <a:srgbClr val="FFFFFF">
                  <a:alpha val="100000"/>
                </a:srgbClr>
              </a:solidFill>
              <a:ln w="9525">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65" name="组合 64"/>
          <p:cNvGrpSpPr/>
          <p:nvPr/>
        </p:nvGrpSpPr>
        <p:grpSpPr>
          <a:xfrm>
            <a:off x="3167241" y="5742372"/>
            <a:ext cx="5125375" cy="522186"/>
            <a:chOff x="3007567" y="1667529"/>
            <a:chExt cx="3778797" cy="522220"/>
          </a:xfrm>
        </p:grpSpPr>
        <p:sp>
          <p:nvSpPr>
            <p:cNvPr id="66" name="TextBox 11"/>
            <p:cNvSpPr txBox="1"/>
            <p:nvPr/>
          </p:nvSpPr>
          <p:spPr>
            <a:xfrm>
              <a:off x="3007567" y="1667529"/>
              <a:ext cx="3778797" cy="518829"/>
            </a:xfrm>
            <a:prstGeom prst="rect">
              <a:avLst/>
            </a:prstGeom>
            <a:noFill/>
            <a:ln w="9525">
              <a:noFill/>
            </a:ln>
          </p:spPr>
          <p:txBody>
            <a:bodyPr wrap="square">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r>
                <a:rPr lang="en-US" altLang="zh-CN" sz="2000" b="1" dirty="0" err="1">
                  <a:solidFill>
                    <a:srgbClr val="072063"/>
                  </a:solidFill>
                  <a:latin typeface="Arial" panose="020B0604020202020204" pitchFamily="34" charset="0"/>
                </a:rPr>
                <a:t>Conclusion&amp;Future</a:t>
              </a:r>
              <a:r>
                <a:rPr lang="en-US" altLang="zh-CN" sz="2000" b="1" dirty="0">
                  <a:solidFill>
                    <a:srgbClr val="072063"/>
                  </a:solidFill>
                  <a:latin typeface="Arial" panose="020B0604020202020204" pitchFamily="34" charset="0"/>
                </a:rPr>
                <a:t> Plan For Next Cycle </a:t>
              </a:r>
              <a:endParaRPr lang="zh-CN" altLang="en-US" sz="2000" b="1" dirty="0">
                <a:solidFill>
                  <a:srgbClr val="072063"/>
                </a:solidFill>
                <a:latin typeface="Arial" panose="020B0604020202020204" pitchFamily="34" charset="0"/>
              </a:endParaRPr>
            </a:p>
          </p:txBody>
        </p:sp>
        <p:cxnSp>
          <p:nvCxnSpPr>
            <p:cNvPr id="67" name="直接连接符 66"/>
            <p:cNvCxnSpPr/>
            <p:nvPr/>
          </p:nvCxnSpPr>
          <p:spPr>
            <a:xfrm>
              <a:off x="3419582" y="2189749"/>
              <a:ext cx="2954766"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2782953" y="440634"/>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lgn="ctr">
              <a:spcBef>
                <a:spcPts val="0"/>
              </a:spcBef>
              <a:spcAft>
                <a:spcPts val="0"/>
              </a:spcAft>
            </a:pPr>
            <a:r>
              <a:rPr lang="en-US" altLang="zh-CN" sz="18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rPr>
              <a:t>Future plan to next cycle</a:t>
            </a:r>
            <a:endParaRPr lang="en-US" altLang="zh-CN" sz="1800" kern="100" dirty="0">
              <a:solidFill>
                <a:schemeClr val="bg1"/>
              </a:solidFill>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 name="文本框 4"/>
          <p:cNvSpPr txBox="1"/>
          <p:nvPr/>
        </p:nvSpPr>
        <p:spPr>
          <a:xfrm>
            <a:off x="798443" y="2425148"/>
            <a:ext cx="10595113" cy="1477328"/>
          </a:xfrm>
          <a:prstGeom prst="rect">
            <a:avLst/>
          </a:prstGeom>
          <a:noFill/>
        </p:spPr>
        <p:txBody>
          <a:bodyPr wrap="square" rtlCol="0">
            <a:spAutoFit/>
          </a:bodyPr>
          <a:lstStyle/>
          <a:p>
            <a:pPr marL="0" marR="0" algn="just">
              <a:spcBef>
                <a:spcPts val="0"/>
              </a:spcBef>
              <a:spcAft>
                <a:spcPts val="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1.Conduct more tests on code and fix the bugs</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algn="just">
              <a:spcBef>
                <a:spcPts val="0"/>
              </a:spcBef>
              <a:spcAft>
                <a:spcPts val="0"/>
              </a:spcAft>
            </a:pP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algn="just">
              <a:spcBef>
                <a:spcPts val="0"/>
              </a:spcBef>
              <a:spcAft>
                <a:spcPts val="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2.we intend to use more effective network to increase the accuracy of reading comprehension model</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algn="just">
              <a:spcBef>
                <a:spcPts val="0"/>
              </a:spcBef>
              <a:spcAft>
                <a:spcPts val="0"/>
              </a:spcAft>
            </a:pP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algn="just">
              <a:spcBef>
                <a:spcPts val="0"/>
              </a:spcBef>
              <a:spcAft>
                <a:spcPts val="0"/>
              </a:spcAft>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3.Add functions such as the transformation of audio to text.</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636103" y="304799"/>
            <a:ext cx="1623391" cy="841513"/>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Demo</a:t>
            </a:r>
            <a:endParaRPr lang="zh-CN" altLang="en-US" dirty="0">
              <a:solidFill>
                <a:schemeClr val="bg1"/>
              </a:solidFill>
            </a:endParaRPr>
          </a:p>
        </p:txBody>
      </p:sp>
      <p:sp>
        <p:nvSpPr>
          <p:cNvPr id="5" name="矩形: 圆角 4"/>
          <p:cNvSpPr/>
          <p:nvPr/>
        </p:nvSpPr>
        <p:spPr>
          <a:xfrm>
            <a:off x="636103" y="1431234"/>
            <a:ext cx="1623391" cy="4850295"/>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Signup </a:t>
            </a:r>
            <a:endParaRPr lang="en-US" altLang="zh-CN" dirty="0"/>
          </a:p>
          <a:p>
            <a:pPr algn="ctr"/>
            <a:r>
              <a:rPr lang="en-US" altLang="zh-CN" dirty="0"/>
              <a:t>and</a:t>
            </a:r>
            <a:endParaRPr lang="en-US" altLang="zh-CN" dirty="0"/>
          </a:p>
          <a:p>
            <a:pPr algn="ctr"/>
            <a:r>
              <a:rPr lang="en-US" altLang="zh-CN" dirty="0"/>
              <a:t>Login</a:t>
            </a:r>
            <a:endParaRPr lang="en-US" altLang="zh-CN" dirty="0"/>
          </a:p>
          <a:p>
            <a:pPr algn="ctr"/>
            <a:endParaRPr lang="zh-CN" altLang="en-US" dirty="0"/>
          </a:p>
        </p:txBody>
      </p:sp>
      <p:pic>
        <p:nvPicPr>
          <p:cNvPr id="6" name="signupandlogin">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2520674" y="589721"/>
            <a:ext cx="9406284" cy="529103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90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636103" y="304799"/>
            <a:ext cx="1623391" cy="841513"/>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Demo</a:t>
            </a:r>
            <a:endParaRPr lang="zh-CN" altLang="en-US" dirty="0">
              <a:solidFill>
                <a:schemeClr val="bg1"/>
              </a:solidFill>
            </a:endParaRPr>
          </a:p>
        </p:txBody>
      </p:sp>
      <p:sp>
        <p:nvSpPr>
          <p:cNvPr id="5" name="矩形: 圆角 4"/>
          <p:cNvSpPr/>
          <p:nvPr/>
        </p:nvSpPr>
        <p:spPr>
          <a:xfrm>
            <a:off x="636103" y="1431234"/>
            <a:ext cx="1623391" cy="4850295"/>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The Transformation</a:t>
            </a:r>
            <a:endParaRPr lang="en-US" altLang="zh-CN" dirty="0"/>
          </a:p>
          <a:p>
            <a:pPr algn="ctr"/>
            <a:r>
              <a:rPr lang="en-US" altLang="zh-CN" dirty="0"/>
              <a:t>for</a:t>
            </a:r>
            <a:r>
              <a:rPr lang="zh-CN" altLang="en-US" dirty="0"/>
              <a:t> </a:t>
            </a:r>
            <a:endParaRPr lang="en-US" altLang="zh-CN" dirty="0"/>
          </a:p>
          <a:p>
            <a:pPr algn="ctr"/>
            <a:r>
              <a:rPr lang="en-US" altLang="zh-CN" dirty="0"/>
              <a:t>picture</a:t>
            </a:r>
            <a:endParaRPr lang="en-US" altLang="zh-CN" dirty="0"/>
          </a:p>
          <a:p>
            <a:pPr algn="ctr"/>
            <a:r>
              <a:rPr lang="en-US" altLang="zh-CN" dirty="0"/>
              <a:t>to</a:t>
            </a:r>
            <a:endParaRPr lang="en-US" altLang="zh-CN" dirty="0"/>
          </a:p>
          <a:p>
            <a:pPr algn="ctr"/>
            <a:r>
              <a:rPr lang="en-US" altLang="zh-CN" dirty="0"/>
              <a:t>text</a:t>
            </a:r>
            <a:endParaRPr lang="en-US" altLang="zh-CN" dirty="0"/>
          </a:p>
        </p:txBody>
      </p:sp>
      <p:pic>
        <p:nvPicPr>
          <p:cNvPr id="8" name="pic_to_text">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2609549" y="622850"/>
            <a:ext cx="9235295" cy="519485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2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636103" y="304799"/>
            <a:ext cx="1623391" cy="841513"/>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Demo</a:t>
            </a:r>
            <a:endParaRPr lang="zh-CN" altLang="en-US" dirty="0">
              <a:solidFill>
                <a:schemeClr val="bg1"/>
              </a:solidFill>
            </a:endParaRPr>
          </a:p>
        </p:txBody>
      </p:sp>
      <p:sp>
        <p:nvSpPr>
          <p:cNvPr id="5" name="矩形: 圆角 4"/>
          <p:cNvSpPr/>
          <p:nvPr/>
        </p:nvSpPr>
        <p:spPr>
          <a:xfrm>
            <a:off x="636103" y="1431234"/>
            <a:ext cx="1623391" cy="4850295"/>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Summary</a:t>
            </a:r>
            <a:endParaRPr lang="en-US" altLang="zh-CN" dirty="0"/>
          </a:p>
          <a:p>
            <a:pPr algn="ctr"/>
            <a:r>
              <a:rPr lang="en-US" altLang="zh-CN" dirty="0"/>
              <a:t>Extraction</a:t>
            </a:r>
            <a:endParaRPr lang="zh-CN" altLang="en-US" dirty="0"/>
          </a:p>
        </p:txBody>
      </p:sp>
      <p:pic>
        <p:nvPicPr>
          <p:cNvPr id="7" name="Summary">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2590800" y="657814"/>
            <a:ext cx="9264855" cy="521148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9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636103" y="304799"/>
            <a:ext cx="1623391" cy="841513"/>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Demo</a:t>
            </a:r>
            <a:endParaRPr lang="zh-CN" altLang="en-US" dirty="0">
              <a:solidFill>
                <a:schemeClr val="bg1"/>
              </a:solidFill>
            </a:endParaRPr>
          </a:p>
        </p:txBody>
      </p:sp>
      <p:sp>
        <p:nvSpPr>
          <p:cNvPr id="5" name="矩形: 圆角 4"/>
          <p:cNvSpPr/>
          <p:nvPr/>
        </p:nvSpPr>
        <p:spPr>
          <a:xfrm>
            <a:off x="636103" y="1431234"/>
            <a:ext cx="1623391" cy="4850295"/>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Machine</a:t>
            </a:r>
            <a:endParaRPr lang="en-US" altLang="zh-CN" dirty="0"/>
          </a:p>
          <a:p>
            <a:pPr algn="ctr"/>
            <a:r>
              <a:rPr lang="en-US" altLang="zh-CN" dirty="0"/>
              <a:t>Learning</a:t>
            </a:r>
            <a:endParaRPr lang="en-US" altLang="zh-CN" dirty="0"/>
          </a:p>
          <a:p>
            <a:pPr algn="ctr"/>
            <a:r>
              <a:rPr lang="en-US" altLang="zh-CN" dirty="0"/>
              <a:t>Comprehension</a:t>
            </a:r>
            <a:endParaRPr lang="zh-CN" altLang="en-US" dirty="0"/>
          </a:p>
        </p:txBody>
      </p:sp>
      <p:pic>
        <p:nvPicPr>
          <p:cNvPr id="7" name="MRC">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2542790" y="655983"/>
            <a:ext cx="9269679" cy="521419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1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636103" y="304799"/>
            <a:ext cx="1623391" cy="841513"/>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Execution</a:t>
            </a:r>
            <a:endParaRPr lang="en-US" altLang="zh-CN" dirty="0">
              <a:solidFill>
                <a:schemeClr val="bg1"/>
              </a:solidFill>
            </a:endParaRPr>
          </a:p>
          <a:p>
            <a:pPr algn="ctr"/>
            <a:r>
              <a:rPr lang="en-US" altLang="zh-CN" dirty="0">
                <a:solidFill>
                  <a:schemeClr val="bg1"/>
                </a:solidFill>
              </a:rPr>
              <a:t>Detail</a:t>
            </a:r>
            <a:endParaRPr lang="zh-CN" altLang="en-US" dirty="0">
              <a:solidFill>
                <a:schemeClr val="bg1"/>
              </a:solidFill>
            </a:endParaRPr>
          </a:p>
        </p:txBody>
      </p:sp>
      <p:sp>
        <p:nvSpPr>
          <p:cNvPr id="5" name="矩形: 圆角 4"/>
          <p:cNvSpPr/>
          <p:nvPr/>
        </p:nvSpPr>
        <p:spPr>
          <a:xfrm>
            <a:off x="2816086" y="672547"/>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Project Progress</a:t>
            </a:r>
            <a:endParaRPr lang="zh-CN" altLang="en-US" dirty="0"/>
          </a:p>
        </p:txBody>
      </p:sp>
      <p:graphicFrame>
        <p:nvGraphicFramePr>
          <p:cNvPr id="6" name="图表 5"/>
          <p:cNvGraphicFramePr/>
          <p:nvPr/>
        </p:nvGraphicFramePr>
        <p:xfrm>
          <a:off x="1020418" y="1878494"/>
          <a:ext cx="9793356" cy="4674707"/>
        </p:xfrm>
        <a:graphic>
          <a:graphicData uri="http://schemas.openxmlformats.org/drawingml/2006/chart">
            <c:chart xmlns:c="http://schemas.openxmlformats.org/drawingml/2006/chart" xmlns:r="http://schemas.openxmlformats.org/officeDocument/2006/relationships" r:id="rId1"/>
          </a:graphicData>
        </a:graphic>
      </p:graphicFrame>
      <p:sp>
        <p:nvSpPr>
          <p:cNvPr id="2" name="右大括号 1"/>
          <p:cNvSpPr/>
          <p:nvPr/>
        </p:nvSpPr>
        <p:spPr>
          <a:xfrm>
            <a:off x="6139180" y="3885565"/>
            <a:ext cx="206375" cy="731520"/>
          </a:xfrm>
          <a:prstGeom prst="rightBrace">
            <a:avLst/>
          </a:prstGeom>
        </p:spPr>
        <p:style>
          <a:lnRef idx="1">
            <a:schemeClr val="dk1"/>
          </a:lnRef>
          <a:fillRef idx="0">
            <a:schemeClr val="dk1"/>
          </a:fillRef>
          <a:effectRef idx="0">
            <a:schemeClr val="dk1"/>
          </a:effectRef>
          <a:fontRef idx="minor">
            <a:schemeClr val="tx1"/>
          </a:fontRef>
        </p:style>
        <p:txBody>
          <a:bodyPr rtlCol="0" anchor="ctr"/>
          <a:p>
            <a:pPr algn="ctr"/>
            <a:endParaRPr lang="zh-CN" altLang="en-US"/>
          </a:p>
        </p:txBody>
      </p:sp>
      <p:sp>
        <p:nvSpPr>
          <p:cNvPr id="3" name="文本框 2"/>
          <p:cNvSpPr txBox="1"/>
          <p:nvPr/>
        </p:nvSpPr>
        <p:spPr>
          <a:xfrm>
            <a:off x="6570980" y="4027170"/>
            <a:ext cx="1661795" cy="786130"/>
          </a:xfrm>
          <a:prstGeom prst="rect">
            <a:avLst/>
          </a:prstGeom>
          <a:noFill/>
        </p:spPr>
        <p:txBody>
          <a:bodyPr wrap="square" rtlCol="0">
            <a:noAutofit/>
          </a:bodyPr>
          <a:p>
            <a:r>
              <a:rPr lang="en-US" altLang="zh-CN"/>
              <a:t> cost variance</a:t>
            </a:r>
            <a:endParaRPr lang="en-US" altLang="zh-CN"/>
          </a:p>
        </p:txBody>
      </p:sp>
      <p:cxnSp>
        <p:nvCxnSpPr>
          <p:cNvPr id="7" name="直接连接符 6"/>
          <p:cNvCxnSpPr/>
          <p:nvPr/>
        </p:nvCxnSpPr>
        <p:spPr>
          <a:xfrm>
            <a:off x="5114925" y="4398010"/>
            <a:ext cx="0" cy="1668145"/>
          </a:xfrm>
          <a:prstGeom prst="line">
            <a:avLst/>
          </a:prstGeom>
        </p:spPr>
        <p:style>
          <a:lnRef idx="1">
            <a:schemeClr val="dk1"/>
          </a:lnRef>
          <a:fillRef idx="0">
            <a:schemeClr val="dk1"/>
          </a:fillRef>
          <a:effectRef idx="0">
            <a:schemeClr val="dk1"/>
          </a:effectRef>
          <a:fontRef idx="minor">
            <a:schemeClr val="tx1"/>
          </a:fontRef>
        </p:style>
      </p:cxnSp>
      <p:cxnSp>
        <p:nvCxnSpPr>
          <p:cNvPr id="10" name="直接连接符 9"/>
          <p:cNvCxnSpPr/>
          <p:nvPr/>
        </p:nvCxnSpPr>
        <p:spPr>
          <a:xfrm flipV="1">
            <a:off x="6095365" y="3892550"/>
            <a:ext cx="29210" cy="2144395"/>
          </a:xfrm>
          <a:prstGeom prst="line">
            <a:avLst/>
          </a:prstGeom>
        </p:spPr>
        <p:style>
          <a:lnRef idx="1">
            <a:schemeClr val="dk1"/>
          </a:lnRef>
          <a:fillRef idx="0">
            <a:schemeClr val="dk1"/>
          </a:fillRef>
          <a:effectRef idx="0">
            <a:schemeClr val="dk1"/>
          </a:effectRef>
          <a:fontRef idx="minor">
            <a:schemeClr val="tx1"/>
          </a:fontRef>
        </p:style>
      </p:cxnSp>
      <p:cxnSp>
        <p:nvCxnSpPr>
          <p:cNvPr id="11" name="直接箭头连接符 10"/>
          <p:cNvCxnSpPr/>
          <p:nvPr/>
        </p:nvCxnSpPr>
        <p:spPr>
          <a:xfrm>
            <a:off x="5114925" y="5656580"/>
            <a:ext cx="995045" cy="6985"/>
          </a:xfrm>
          <a:prstGeom prst="straightConnector1">
            <a:avLst/>
          </a:prstGeom>
          <a:ln>
            <a:headEnd type="arrow" w="med" len="med"/>
            <a:tailEnd type="arrow" w="med" len="med"/>
          </a:ln>
        </p:spPr>
        <p:style>
          <a:lnRef idx="1">
            <a:schemeClr val="dk1"/>
          </a:lnRef>
          <a:fillRef idx="0">
            <a:schemeClr val="dk1"/>
          </a:fillRef>
          <a:effectRef idx="0">
            <a:schemeClr val="dk1"/>
          </a:effectRef>
          <a:fontRef idx="minor">
            <a:schemeClr val="tx1"/>
          </a:fontRef>
        </p:style>
      </p:cxnSp>
      <p:sp>
        <p:nvSpPr>
          <p:cNvPr id="12" name="文本框 11"/>
          <p:cNvSpPr txBox="1"/>
          <p:nvPr/>
        </p:nvSpPr>
        <p:spPr>
          <a:xfrm>
            <a:off x="5114925" y="4814570"/>
            <a:ext cx="1412240" cy="645160"/>
          </a:xfrm>
          <a:prstGeom prst="rect">
            <a:avLst/>
          </a:prstGeom>
          <a:noFill/>
        </p:spPr>
        <p:txBody>
          <a:bodyPr wrap="square" rtlCol="0">
            <a:spAutoFit/>
          </a:bodyPr>
          <a:p>
            <a:r>
              <a:rPr lang="en-US" altLang="zh-CN"/>
              <a:t>schedule variance</a:t>
            </a:r>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p:tgtEl>
                                          <p:spTgt spid="12"/>
                                        </p:tgtEl>
                                        <p:attrNameLst>
                                          <p:attrName>ppt_y</p:attrName>
                                        </p:attrNameLst>
                                      </p:cBhvr>
                                      <p:tavLst>
                                        <p:tav tm="0">
                                          <p:val>
                                            <p:strVal val="#ppt_y+#ppt_h*1.125000"/>
                                          </p:val>
                                        </p:tav>
                                        <p:tav tm="100000">
                                          <p:val>
                                            <p:strVal val="#ppt_y"/>
                                          </p:val>
                                        </p:tav>
                                      </p:tavLst>
                                    </p:anim>
                                    <p:animEffect transition="in" filter="wipe(up)">
                                      <p:cBhvr>
                                        <p:cTn id="18" dur="500"/>
                                        <p:tgtEl>
                                          <p:spTgt spid="12"/>
                                        </p:tgtEl>
                                      </p:cBhvr>
                                    </p:animEffect>
                                  </p:childTnLst>
                                </p:cTn>
                              </p:par>
                              <p:par>
                                <p:cTn id="19" presetID="12" presetClass="entr" presetSubtype="4" fill="hold"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p:tgtEl>
                                          <p:spTgt spid="7"/>
                                        </p:tgtEl>
                                        <p:attrNameLst>
                                          <p:attrName>ppt_y</p:attrName>
                                        </p:attrNameLst>
                                      </p:cBhvr>
                                      <p:tavLst>
                                        <p:tav tm="0">
                                          <p:val>
                                            <p:strVal val="#ppt_y+#ppt_h*1.125000"/>
                                          </p:val>
                                        </p:tav>
                                        <p:tav tm="100000">
                                          <p:val>
                                            <p:strVal val="#ppt_y"/>
                                          </p:val>
                                        </p:tav>
                                      </p:tavLst>
                                    </p:anim>
                                    <p:animEffect transition="in" filter="wipe(up)">
                                      <p:cBhvr>
                                        <p:cTn id="22" dur="500"/>
                                        <p:tgtEl>
                                          <p:spTgt spid="7"/>
                                        </p:tgtEl>
                                      </p:cBhvr>
                                    </p:animEffect>
                                  </p:childTnLst>
                                </p:cTn>
                              </p:par>
                              <p:par>
                                <p:cTn id="23" presetID="12" presetClass="entr" presetSubtype="4"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p:tgtEl>
                                          <p:spTgt spid="11"/>
                                        </p:tgtEl>
                                        <p:attrNameLst>
                                          <p:attrName>ppt_y</p:attrName>
                                        </p:attrNameLst>
                                      </p:cBhvr>
                                      <p:tavLst>
                                        <p:tav tm="0">
                                          <p:val>
                                            <p:strVal val="#ppt_y+#ppt_h*1.125000"/>
                                          </p:val>
                                        </p:tav>
                                        <p:tav tm="100000">
                                          <p:val>
                                            <p:strVal val="#ppt_y"/>
                                          </p:val>
                                        </p:tav>
                                      </p:tavLst>
                                    </p:anim>
                                    <p:animEffect transition="in" filter="wipe(up)">
                                      <p:cBhvr>
                                        <p:cTn id="26" dur="500"/>
                                        <p:tgtEl>
                                          <p:spTgt spid="11"/>
                                        </p:tgtEl>
                                      </p:cBhvr>
                                    </p:animEffect>
                                  </p:childTnLst>
                                </p:cTn>
                              </p:par>
                              <p:par>
                                <p:cTn id="27" presetID="12" presetClass="entr" presetSubtype="4"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p:tgtEl>
                                          <p:spTgt spid="10"/>
                                        </p:tgtEl>
                                        <p:attrNameLst>
                                          <p:attrName>ppt_y</p:attrName>
                                        </p:attrNameLst>
                                      </p:cBhvr>
                                      <p:tavLst>
                                        <p:tav tm="0">
                                          <p:val>
                                            <p:strVal val="#ppt_y+#ppt_h*1.125000"/>
                                          </p:val>
                                        </p:tav>
                                        <p:tav tm="100000">
                                          <p:val>
                                            <p:strVal val="#ppt_y"/>
                                          </p:val>
                                        </p:tav>
                                      </p:tavLst>
                                    </p:anim>
                                    <p:animEffect transition="in" filter="wipe(up)">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2" grpId="1" animBg="1"/>
      <p:bldP spid="3" grpId="1"/>
      <p:bldP spid="12" grpId="0"/>
      <p:bldP spid="1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636103" y="304799"/>
            <a:ext cx="1623391" cy="841513"/>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Execution</a:t>
            </a:r>
            <a:endParaRPr lang="en-US" altLang="zh-CN" dirty="0">
              <a:solidFill>
                <a:schemeClr val="bg1"/>
              </a:solidFill>
            </a:endParaRPr>
          </a:p>
          <a:p>
            <a:pPr algn="ctr"/>
            <a:r>
              <a:rPr lang="en-US" altLang="zh-CN" dirty="0">
                <a:solidFill>
                  <a:schemeClr val="bg1"/>
                </a:solidFill>
              </a:rPr>
              <a:t>Detail</a:t>
            </a:r>
            <a:endParaRPr lang="zh-CN" altLang="en-US" dirty="0">
              <a:solidFill>
                <a:schemeClr val="bg1"/>
              </a:solidFill>
            </a:endParaRPr>
          </a:p>
        </p:txBody>
      </p:sp>
      <p:sp>
        <p:nvSpPr>
          <p:cNvPr id="5" name="矩形: 圆角 4"/>
          <p:cNvSpPr/>
          <p:nvPr/>
        </p:nvSpPr>
        <p:spPr>
          <a:xfrm>
            <a:off x="2816086" y="504272"/>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the cause of the varience</a:t>
            </a:r>
            <a:endParaRPr lang="zh-CN" altLang="en-US" dirty="0"/>
          </a:p>
        </p:txBody>
      </p:sp>
      <p:pic>
        <p:nvPicPr>
          <p:cNvPr id="2" name="图片 1"/>
          <p:cNvPicPr>
            <a:picLocks noChangeAspect="1"/>
          </p:cNvPicPr>
          <p:nvPr>
            <p:custDataLst>
              <p:tags r:id="rId1"/>
            </p:custDataLst>
          </p:nvPr>
        </p:nvPicPr>
        <p:blipFill>
          <a:blip r:embed="rId2"/>
          <a:stretch>
            <a:fillRect/>
          </a:stretch>
        </p:blipFill>
        <p:spPr>
          <a:xfrm>
            <a:off x="-234950" y="1680210"/>
            <a:ext cx="7366000" cy="3130550"/>
          </a:xfrm>
          <a:prstGeom prst="rect">
            <a:avLst/>
          </a:prstGeom>
        </p:spPr>
      </p:pic>
      <p:graphicFrame>
        <p:nvGraphicFramePr>
          <p:cNvPr id="3" name="表格 2"/>
          <p:cNvGraphicFramePr/>
          <p:nvPr/>
        </p:nvGraphicFramePr>
        <p:xfrm>
          <a:off x="6550978" y="1629410"/>
          <a:ext cx="0" cy="0"/>
        </p:xfrm>
        <a:graphic>
          <a:graphicData uri="http://schemas.openxmlformats.org/drawingml/2006/table">
            <a:tbl>
              <a:tblPr/>
              <a:tblGrid>
                <a:gridCol w="1292225"/>
                <a:gridCol w="1371600"/>
                <a:gridCol w="1373188"/>
                <a:gridCol w="1230312"/>
              </a:tblGrid>
              <a:tr h="0">
                <a:tc>
                  <a:txBody>
                    <a:bodyPr/>
                    <a:p>
                      <a:pPr indent="0">
                        <a:buNone/>
                      </a:pPr>
                      <a:r>
                        <a:rPr lang="en-US" sz="1000" b="0">
                          <a:latin typeface="Times New Roman" panose="02020603050405020304" pitchFamily="18" charset="0"/>
                          <a:cs typeface="Times New Roman" panose="02020603050405020304" pitchFamily="18" charset="0"/>
                        </a:rPr>
                        <a:t>4.24-4.28</a:t>
                      </a:r>
                      <a:endParaRPr lang="en-US" altLang="en-US" sz="1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0">
                          <a:latin typeface="Times New Roman" panose="02020603050405020304" pitchFamily="18" charset="0"/>
                          <a:cs typeface="Times New Roman" panose="02020603050405020304" pitchFamily="18" charset="0"/>
                        </a:rPr>
                        <a:t>Shi Zhouyin: Developing sentence segmentation and word segmentation functionality, and building collaborative matrix functionality. Liu Haoyang: Writing layout analysis, character segmentation, and character recognition modules. Cai Shipeng: Writing user interface for interaction between users and the backend. Xu Runxuan: Testing the results of each component.</a:t>
                      </a:r>
                      <a:endParaRPr lang="en-US" alt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200" b="0">
                          <a:latin typeface="Times New Roman" panose="02020603050405020304" pitchFamily="18" charset="0"/>
                          <a:cs typeface="Times New Roman" panose="02020603050405020304" pitchFamily="18" charset="0"/>
                        </a:rPr>
                        <a:t>Shi Zhouyin: Integrating frontend and backend for user login and registration functionality, and integrating the machine reading comprehension module with the backend. Liu Haoyang: Performing layout analysis and character segmentation. Cai Shipeng: Integrating frontend and backend for user login and registration functionality. Xu Runxuan: Testing the results of each component.</a:t>
                      </a:r>
                      <a:endParaRPr lang="en-US" altLang="en-US" sz="12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latin typeface="Times New Roman" panose="02020603050405020304" pitchFamily="18" charset="0"/>
                          <a:cs typeface="Times New Roman" panose="02020603050405020304" pitchFamily="18" charset="0"/>
                        </a:rPr>
                        <a:t>There were some issues with the integration of the frontend and backend for user login and registration functionality, which have been addressed and fixed this week. Additionally, Shi Zhouyin was unable to complete the development of the sentence segmentation and word segmentation functionality, as well as the collaborative matrix functionality, due to other coursework and assignments related to the end of the semester. The character recognition module and the article upload page were also not completed this week.</a:t>
                      </a:r>
                      <a:endParaRPr lang="en-US" altLang="en-US" sz="1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圆角 3"/>
          <p:cNvSpPr/>
          <p:nvPr>
            <p:custDataLst>
              <p:tags r:id="rId1"/>
            </p:custDataLst>
          </p:nvPr>
        </p:nvSpPr>
        <p:spPr>
          <a:xfrm>
            <a:off x="636103" y="304799"/>
            <a:ext cx="1623391" cy="841513"/>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bg1"/>
                </a:solidFill>
              </a:rPr>
              <a:t>Execution</a:t>
            </a:r>
            <a:endParaRPr lang="en-US" altLang="zh-CN" dirty="0">
              <a:solidFill>
                <a:schemeClr val="bg1"/>
              </a:solidFill>
            </a:endParaRPr>
          </a:p>
          <a:p>
            <a:pPr algn="ctr"/>
            <a:r>
              <a:rPr lang="en-US" altLang="zh-CN" dirty="0">
                <a:solidFill>
                  <a:schemeClr val="bg1"/>
                </a:solidFill>
              </a:rPr>
              <a:t>Detail</a:t>
            </a:r>
            <a:endParaRPr lang="zh-CN" altLang="en-US" dirty="0">
              <a:solidFill>
                <a:schemeClr val="bg1"/>
              </a:solidFill>
            </a:endParaRPr>
          </a:p>
        </p:txBody>
      </p:sp>
      <p:sp>
        <p:nvSpPr>
          <p:cNvPr id="5" name="矩形: 圆角 4"/>
          <p:cNvSpPr/>
          <p:nvPr>
            <p:custDataLst>
              <p:tags r:id="rId2"/>
            </p:custDataLst>
          </p:nvPr>
        </p:nvSpPr>
        <p:spPr>
          <a:xfrm>
            <a:off x="2816086" y="504272"/>
            <a:ext cx="6082748" cy="947530"/>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the solution of the varience</a:t>
            </a:r>
            <a:endParaRPr lang="zh-CN" altLang="en-US" dirty="0"/>
          </a:p>
        </p:txBody>
      </p:sp>
      <p:graphicFrame>
        <p:nvGraphicFramePr>
          <p:cNvPr id="6" name="表格 5"/>
          <p:cNvGraphicFramePr/>
          <p:nvPr/>
        </p:nvGraphicFramePr>
        <p:xfrm>
          <a:off x="3104198" y="2539365"/>
          <a:ext cx="0" cy="3302000"/>
        </p:xfrm>
        <a:graphic>
          <a:graphicData uri="http://schemas.openxmlformats.org/drawingml/2006/table">
            <a:tbl>
              <a:tblPr/>
              <a:tblGrid>
                <a:gridCol w="1292225"/>
                <a:gridCol w="1371600"/>
                <a:gridCol w="1373188"/>
                <a:gridCol w="1230312"/>
              </a:tblGrid>
              <a:tr h="3302000">
                <a:tc>
                  <a:txBody>
                    <a:bodyPr/>
                    <a:p>
                      <a:pPr indent="0">
                        <a:buNone/>
                      </a:pPr>
                      <a:r>
                        <a:rPr lang="en-US" sz="1000" b="0">
                          <a:latin typeface="Times New Roman" panose="02020603050405020304" pitchFamily="18" charset="0"/>
                          <a:cs typeface="Times New Roman" panose="02020603050405020304" pitchFamily="18" charset="0"/>
                        </a:rPr>
                        <a:t>5.1-5.5</a:t>
                      </a:r>
                      <a:endParaRPr lang="en-US" altLang="en-US" sz="1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latin typeface="Times New Roman" panose="02020603050405020304" pitchFamily="18" charset="0"/>
                          <a:cs typeface="Times New Roman" panose="02020603050405020304" pitchFamily="18" charset="0"/>
                        </a:rPr>
                        <a:t>Holiday</a:t>
                      </a:r>
                      <a:endParaRPr lang="en-US" altLang="en-US" sz="1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latin typeface="Times New Roman" panose="02020603050405020304" pitchFamily="18" charset="0"/>
                          <a:cs typeface="Times New Roman" panose="02020603050405020304" pitchFamily="18" charset="0"/>
                        </a:rPr>
                        <a:t>This week, Shi Zhouyin will be working on the development of the sentence segmentation and word segmentation functionality, as well as the collaborative matrix functionality. Liu Haoyang will be focusing on the character recognition module, and Cai Shipeng will be working on the article upload page.</a:t>
                      </a:r>
                      <a:endParaRPr lang="en-US" altLang="en-US" sz="1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000" b="0">
                          <a:latin typeface="Times New Roman" panose="02020603050405020304" pitchFamily="18" charset="0"/>
                          <a:cs typeface="Times New Roman" panose="02020603050405020304" pitchFamily="18" charset="0"/>
                        </a:rPr>
                        <a:t>Working overtime.</a:t>
                      </a:r>
                      <a:endParaRPr lang="en-US" altLang="en-US" sz="1000" b="0">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PP_MARK_KEY" val="ee0f05ab-c3a3-4f4e-a37b-a9cbb5327322"/>
  <p:tag name="COMMONDATA" val="eyJoZGlkIjoiZWQ1NGUzMTNlMjMxM2Y4N2Q5ZWFlNmU2NjUzMTMwNGE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7700</Words>
  <Application>WPS 演示</Application>
  <PresentationFormat>宽屏</PresentationFormat>
  <Paragraphs>628</Paragraphs>
  <Slides>20</Slides>
  <Notes>0</Notes>
  <HiddenSlides>0</HiddenSlides>
  <MMClips>4</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20</vt:i4>
      </vt:variant>
    </vt:vector>
  </HeadingPairs>
  <TitlesOfParts>
    <vt:vector size="31" baseType="lpstr">
      <vt:lpstr>Arial</vt:lpstr>
      <vt:lpstr>宋体</vt:lpstr>
      <vt:lpstr>Wingdings</vt:lpstr>
      <vt:lpstr>等线</vt:lpstr>
      <vt:lpstr>Times New Roman</vt:lpstr>
      <vt:lpstr>黑体</vt:lpstr>
      <vt:lpstr>微软雅黑</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1029536842@qq.com</dc:creator>
  <cp:lastModifiedBy>史周胤</cp:lastModifiedBy>
  <cp:revision>2</cp:revision>
  <dcterms:created xsi:type="dcterms:W3CDTF">2023-05-30T14:18:00Z</dcterms:created>
  <dcterms:modified xsi:type="dcterms:W3CDTF">2023-05-31T17:17:30Z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9BC1367C42EF4038B9A8CF1D28A95777_12</vt:lpwstr>
  </property>
  <property fmtid="{D5CDD505-2E9C-101B-9397-08002B2CF9AE}" pid="3" name="KSOProductBuildVer">
    <vt:lpwstr>2052-11.1.0.14309</vt:lpwstr>
  </property>
</Properties>
</file>

<file path=docProps/thumbnail.jpeg>
</file>